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Lst>
  <p:notesMasterIdLst>
    <p:notesMasterId r:id="rId14"/>
  </p:notesMasterIdLst>
  <p:sldIdLst>
    <p:sldId id="256" r:id="rId3"/>
    <p:sldId id="257" r:id="rId4"/>
    <p:sldId id="258" r:id="rId5"/>
    <p:sldId id="259" r:id="rId6"/>
    <p:sldId id="260" r:id="rId7"/>
    <p:sldId id="261" r:id="rId8"/>
    <p:sldId id="262" r:id="rId9"/>
    <p:sldId id="263" r:id="rId10"/>
    <p:sldId id="270" r:id="rId11"/>
    <p:sldId id="271" r:id="rId12"/>
    <p:sldId id="272"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3" roundtripDataSignature="AMtx7mgBUHqxvjTOAYDJTuhYxlgOXYlbf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7" autoAdjust="0"/>
    <p:restoredTop sz="93972" autoAdjust="0"/>
  </p:normalViewPr>
  <p:slideViewPr>
    <p:cSldViewPr snapToGrid="0">
      <p:cViewPr varScale="1">
        <p:scale>
          <a:sx n="106" d="100"/>
          <a:sy n="106" d="100"/>
        </p:scale>
        <p:origin x="61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26"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25"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23" Type="http://customschemas.google.com/relationships/presentationmetadata" Target="metadata"/><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png>
</file>

<file path=ppt/media/image27.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zh-TW"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7" name="Google Shape;9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TW"/>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0" name="Google Shape;250;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 name="Google Shape;25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1"/>
              </a:buClr>
              <a:buSzPts val="1200"/>
              <a:buFont typeface="Calibri"/>
              <a:buNone/>
            </a:pPr>
            <a:endParaRPr/>
          </a:p>
        </p:txBody>
      </p:sp>
      <p:sp>
        <p:nvSpPr>
          <p:cNvPr id="260" name="Google Shape;260;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TW"/>
              <a:t>11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Google Shape;11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dirty="0"/>
          </a:p>
        </p:txBody>
      </p:sp>
      <p:sp>
        <p:nvSpPr>
          <p:cNvPr id="112" name="Google Shape;11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TW"/>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0" name="Google Shape;12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30" name="Google Shape;13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40" name="Google Shape;14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 name="Google Shape;15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60" name="Google Shape;16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70" name="Google Shape;17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0" name="Google Shape;240;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1" name="Google Shape;241;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TW"/>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標題及內容" type="obj">
  <p:cSld name="OBJECT">
    <p:spTree>
      <p:nvGrpSpPr>
        <p:cNvPr id="1" name="Shape 15"/>
        <p:cNvGrpSpPr/>
        <p:nvPr/>
      </p:nvGrpSpPr>
      <p:grpSpPr>
        <a:xfrm>
          <a:off x="0" y="0"/>
          <a:ext cx="0" cy="0"/>
          <a:chOff x="0" y="0"/>
          <a:chExt cx="0" cy="0"/>
        </a:xfrm>
      </p:grpSpPr>
      <p:sp>
        <p:nvSpPr>
          <p:cNvPr id="16" name="Google Shape;16;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標題及直排文字" type="vertTx">
  <p:cSld name="VERTICAL_TEXT">
    <p:spTree>
      <p:nvGrpSpPr>
        <p:cNvPr id="1" name="Shape 72"/>
        <p:cNvGrpSpPr/>
        <p:nvPr/>
      </p:nvGrpSpPr>
      <p:grpSpPr>
        <a:xfrm>
          <a:off x="0" y="0"/>
          <a:ext cx="0" cy="0"/>
          <a:chOff x="0" y="0"/>
          <a:chExt cx="0" cy="0"/>
        </a:xfrm>
      </p:grpSpPr>
      <p:sp>
        <p:nvSpPr>
          <p:cNvPr id="73" name="Google Shape;73;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直排標題及文字" type="vertTitleAndTx">
  <p:cSld name="VERTICAL_TITLE_AND_VERTICAL_TEXT">
    <p:spTree>
      <p:nvGrpSpPr>
        <p:cNvPr id="1" name="Shape 78"/>
        <p:cNvGrpSpPr/>
        <p:nvPr/>
      </p:nvGrpSpPr>
      <p:grpSpPr>
        <a:xfrm>
          <a:off x="0" y="0"/>
          <a:ext cx="0" cy="0"/>
          <a:chOff x="0" y="0"/>
          <a:chExt cx="0" cy="0"/>
        </a:xfrm>
      </p:grpSpPr>
      <p:sp>
        <p:nvSpPr>
          <p:cNvPr id="79" name="Google Shape;79;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90"/>
        <p:cNvGrpSpPr/>
        <p:nvPr/>
      </p:nvGrpSpPr>
      <p:grpSpPr>
        <a:xfrm>
          <a:off x="0" y="0"/>
          <a:ext cx="0" cy="0"/>
          <a:chOff x="0" y="0"/>
          <a:chExt cx="0" cy="0"/>
        </a:xfrm>
      </p:grpSpPr>
      <p:sp>
        <p:nvSpPr>
          <p:cNvPr id="91" name="Google Shape;91;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21"/>
        <p:cNvGrpSpPr/>
        <p:nvPr/>
      </p:nvGrpSpPr>
      <p:grpSpPr>
        <a:xfrm>
          <a:off x="0" y="0"/>
          <a:ext cx="0" cy="0"/>
          <a:chOff x="0" y="0"/>
          <a:chExt cx="0" cy="0"/>
        </a:xfrm>
      </p:grpSpPr>
      <p:sp>
        <p:nvSpPr>
          <p:cNvPr id="22" name="Google Shape;22;p1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章節標題" type="secHead">
  <p:cSld name="SECTION_HEADER">
    <p:spTree>
      <p:nvGrpSpPr>
        <p:cNvPr id="1" name="Shape 27"/>
        <p:cNvGrpSpPr/>
        <p:nvPr/>
      </p:nvGrpSpPr>
      <p:grpSpPr>
        <a:xfrm>
          <a:off x="0" y="0"/>
          <a:ext cx="0" cy="0"/>
          <a:chOff x="0" y="0"/>
          <a:chExt cx="0" cy="0"/>
        </a:xfrm>
      </p:grpSpPr>
      <p:sp>
        <p:nvSpPr>
          <p:cNvPr id="28" name="Google Shape;28;p18"/>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8"/>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兩個內容" type="twoObj">
  <p:cSld name="TWO_OBJECTS">
    <p:spTree>
      <p:nvGrpSpPr>
        <p:cNvPr id="1" name="Shape 33"/>
        <p:cNvGrpSpPr/>
        <p:nvPr/>
      </p:nvGrpSpPr>
      <p:grpSpPr>
        <a:xfrm>
          <a:off x="0" y="0"/>
          <a:ext cx="0" cy="0"/>
          <a:chOff x="0" y="0"/>
          <a:chExt cx="0" cy="0"/>
        </a:xfrm>
      </p:grpSpPr>
      <p:sp>
        <p:nvSpPr>
          <p:cNvPr id="34" name="Google Shape;34;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較" type="twoTxTwoObj">
  <p:cSld name="TWO_OBJECTS_WITH_TEXT">
    <p:spTree>
      <p:nvGrpSpPr>
        <p:cNvPr id="1" name="Shape 40"/>
        <p:cNvGrpSpPr/>
        <p:nvPr/>
      </p:nvGrpSpPr>
      <p:grpSpPr>
        <a:xfrm>
          <a:off x="0" y="0"/>
          <a:ext cx="0" cy="0"/>
          <a:chOff x="0" y="0"/>
          <a:chExt cx="0" cy="0"/>
        </a:xfrm>
      </p:grpSpPr>
      <p:sp>
        <p:nvSpPr>
          <p:cNvPr id="41" name="Google Shape;41;p2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0"/>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0"/>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0"/>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只有標題" type="titleOnly">
  <p:cSld name="TITLE_ONLY">
    <p:spTree>
      <p:nvGrpSpPr>
        <p:cNvPr id="1" name="Shape 49"/>
        <p:cNvGrpSpPr/>
        <p:nvPr/>
      </p:nvGrpSpPr>
      <p:grpSpPr>
        <a:xfrm>
          <a:off x="0" y="0"/>
          <a:ext cx="0" cy="0"/>
          <a:chOff x="0" y="0"/>
          <a:chExt cx="0" cy="0"/>
        </a:xfrm>
      </p:grpSpPr>
      <p:sp>
        <p:nvSpPr>
          <p:cNvPr id="50" name="Google Shape;50;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54"/>
        <p:cNvGrpSpPr/>
        <p:nvPr/>
      </p:nvGrpSpPr>
      <p:grpSpPr>
        <a:xfrm>
          <a:off x="0" y="0"/>
          <a:ext cx="0" cy="0"/>
          <a:chOff x="0" y="0"/>
          <a:chExt cx="0" cy="0"/>
        </a:xfrm>
      </p:grpSpPr>
      <p:sp>
        <p:nvSpPr>
          <p:cNvPr id="55" name="Google Shape;55;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含輔助字幕的內容" type="objTx">
  <p:cSld name="OBJECT_WITH_CAPTION_TEXT">
    <p:spTree>
      <p:nvGrpSpPr>
        <p:cNvPr id="1" name="Shape 58"/>
        <p:cNvGrpSpPr/>
        <p:nvPr/>
      </p:nvGrpSpPr>
      <p:grpSpPr>
        <a:xfrm>
          <a:off x="0" y="0"/>
          <a:ext cx="0" cy="0"/>
          <a:chOff x="0" y="0"/>
          <a:chExt cx="0" cy="0"/>
        </a:xfrm>
      </p:grpSpPr>
      <p:sp>
        <p:nvSpPr>
          <p:cNvPr id="59" name="Google Shape;59;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含輔助字幕的圖片" type="picTx">
  <p:cSld name="PICTURE_WITH_CAPTION_TEXT">
    <p:spTree>
      <p:nvGrpSpPr>
        <p:cNvPr id="1" name="Shape 65"/>
        <p:cNvGrpSpPr/>
        <p:nvPr/>
      </p:nvGrpSpPr>
      <p:grpSpPr>
        <a:xfrm>
          <a:off x="0" y="0"/>
          <a:ext cx="0" cy="0"/>
          <a:chOff x="0" y="0"/>
          <a:chExt cx="0" cy="0"/>
        </a:xfrm>
      </p:grpSpPr>
      <p:sp>
        <p:nvSpPr>
          <p:cNvPr id="66" name="Google Shape;66;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3"/>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4"/>
        <p:cNvGrpSpPr/>
        <p:nvPr/>
      </p:nvGrpSpPr>
      <p:grpSpPr>
        <a:xfrm>
          <a:off x="0" y="0"/>
          <a:ext cx="0" cy="0"/>
          <a:chOff x="0" y="0"/>
          <a:chExt cx="0" cy="0"/>
        </a:xfrm>
      </p:grpSpPr>
      <p:sp>
        <p:nvSpPr>
          <p:cNvPr id="85" name="Google Shape;85;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6" name="Google Shape;86;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87" name="Google Shape;87;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88" name="Google Shape;88;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89" name="Google Shape;89;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u="none">
                <a:solidFill>
                  <a:schemeClr val="lt1"/>
                </a:solidFill>
                <a:latin typeface="Calibri"/>
                <a:ea typeface="Calibri"/>
                <a:cs typeface="Calibri"/>
                <a:sym typeface="Calibri"/>
              </a:defRPr>
            </a:lvl1pPr>
            <a:lvl2pPr marL="0" marR="0" lvl="1" indent="0" algn="r" rtl="0">
              <a:spcBef>
                <a:spcPts val="0"/>
              </a:spcBef>
              <a:buNone/>
              <a:defRPr sz="1200" b="0" u="none">
                <a:solidFill>
                  <a:schemeClr val="lt1"/>
                </a:solidFill>
                <a:latin typeface="Calibri"/>
                <a:ea typeface="Calibri"/>
                <a:cs typeface="Calibri"/>
                <a:sym typeface="Calibri"/>
              </a:defRPr>
            </a:lvl2pPr>
            <a:lvl3pPr marL="0" marR="0" lvl="2" indent="0" algn="r" rtl="0">
              <a:spcBef>
                <a:spcPts val="0"/>
              </a:spcBef>
              <a:buNone/>
              <a:defRPr sz="1200" b="0" u="none">
                <a:solidFill>
                  <a:schemeClr val="lt1"/>
                </a:solidFill>
                <a:latin typeface="Calibri"/>
                <a:ea typeface="Calibri"/>
                <a:cs typeface="Calibri"/>
                <a:sym typeface="Calibri"/>
              </a:defRPr>
            </a:lvl3pPr>
            <a:lvl4pPr marL="0" marR="0" lvl="3" indent="0" algn="r" rtl="0">
              <a:spcBef>
                <a:spcPts val="0"/>
              </a:spcBef>
              <a:buNone/>
              <a:defRPr sz="1200" b="0" u="none">
                <a:solidFill>
                  <a:schemeClr val="lt1"/>
                </a:solidFill>
                <a:latin typeface="Calibri"/>
                <a:ea typeface="Calibri"/>
                <a:cs typeface="Calibri"/>
                <a:sym typeface="Calibri"/>
              </a:defRPr>
            </a:lvl4pPr>
            <a:lvl5pPr marL="0" marR="0" lvl="4" indent="0" algn="r" rtl="0">
              <a:spcBef>
                <a:spcPts val="0"/>
              </a:spcBef>
              <a:buNone/>
              <a:defRPr sz="1200" b="0" u="none">
                <a:solidFill>
                  <a:schemeClr val="lt1"/>
                </a:solidFill>
                <a:latin typeface="Calibri"/>
                <a:ea typeface="Calibri"/>
                <a:cs typeface="Calibri"/>
                <a:sym typeface="Calibri"/>
              </a:defRPr>
            </a:lvl5pPr>
            <a:lvl6pPr marL="0" marR="0" lvl="5" indent="0" algn="r" rtl="0">
              <a:spcBef>
                <a:spcPts val="0"/>
              </a:spcBef>
              <a:buNone/>
              <a:defRPr sz="1200" b="0" u="none">
                <a:solidFill>
                  <a:schemeClr val="lt1"/>
                </a:solidFill>
                <a:latin typeface="Calibri"/>
                <a:ea typeface="Calibri"/>
                <a:cs typeface="Calibri"/>
                <a:sym typeface="Calibri"/>
              </a:defRPr>
            </a:lvl6pPr>
            <a:lvl7pPr marL="0" marR="0" lvl="6" indent="0" algn="r" rtl="0">
              <a:spcBef>
                <a:spcPts val="0"/>
              </a:spcBef>
              <a:buNone/>
              <a:defRPr sz="1200" b="0" u="none">
                <a:solidFill>
                  <a:schemeClr val="lt1"/>
                </a:solidFill>
                <a:latin typeface="Calibri"/>
                <a:ea typeface="Calibri"/>
                <a:cs typeface="Calibri"/>
                <a:sym typeface="Calibri"/>
              </a:defRPr>
            </a:lvl7pPr>
            <a:lvl8pPr marL="0" marR="0" lvl="7" indent="0" algn="r" rtl="0">
              <a:spcBef>
                <a:spcPts val="0"/>
              </a:spcBef>
              <a:buNone/>
              <a:defRPr sz="1200" b="0" u="none">
                <a:solidFill>
                  <a:schemeClr val="lt1"/>
                </a:solidFill>
                <a:latin typeface="Calibri"/>
                <a:ea typeface="Calibri"/>
                <a:cs typeface="Calibri"/>
                <a:sym typeface="Calibri"/>
              </a:defRPr>
            </a:lvl8pPr>
            <a:lvl9pPr marL="0" marR="0" lvl="8" indent="0" algn="r" rtl="0">
              <a:spcBef>
                <a:spcPts val="0"/>
              </a:spcBef>
              <a:buNone/>
              <a:defRPr sz="1200" b="0" u="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27.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3.jpg"/><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3.jpg"/><Relationship Id="rId7"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jpeg"/><Relationship Id="rId4" Type="http://schemas.openxmlformats.org/officeDocument/2006/relationships/image" Target="../media/image21.png"/><Relationship Id="rId9"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www.noteblog.sit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
        <p:cNvGrpSpPr/>
        <p:nvPr/>
      </p:nvGrpSpPr>
      <p:grpSpPr>
        <a:xfrm>
          <a:off x="0" y="0"/>
          <a:ext cx="0" cy="0"/>
          <a:chOff x="0" y="0"/>
          <a:chExt cx="0" cy="0"/>
        </a:xfrm>
      </p:grpSpPr>
      <p:pic>
        <p:nvPicPr>
          <p:cNvPr id="99" name="Google Shape;99;p1"/>
          <p:cNvPicPr preferRelativeResize="0">
            <a:picLocks noGrp="1"/>
          </p:cNvPicPr>
          <p:nvPr>
            <p:ph type="body" idx="1"/>
          </p:nvPr>
        </p:nvPicPr>
        <p:blipFill rotWithShape="1">
          <a:blip r:embed="rId3">
            <a:alphaModFix/>
          </a:blip>
          <a:srcRect/>
          <a:stretch/>
        </p:blipFill>
        <p:spPr>
          <a:xfrm>
            <a:off x="0" y="1714"/>
            <a:ext cx="12192000" cy="6856286"/>
          </a:xfrm>
          <a:prstGeom prst="rect">
            <a:avLst/>
          </a:prstGeom>
          <a:noFill/>
          <a:ln>
            <a:noFill/>
          </a:ln>
        </p:spPr>
      </p:pic>
      <p:sp>
        <p:nvSpPr>
          <p:cNvPr id="100" name="Google Shape;100;p1"/>
          <p:cNvSpPr/>
          <p:nvPr/>
        </p:nvSpPr>
        <p:spPr>
          <a:xfrm flipH="1">
            <a:off x="9861374" y="1828154"/>
            <a:ext cx="2330626" cy="5029846"/>
          </a:xfrm>
          <a:custGeom>
            <a:avLst/>
            <a:gdLst/>
            <a:ahLst/>
            <a:cxnLst/>
            <a:rect l="l" t="t" r="r" b="b"/>
            <a:pathLst>
              <a:path w="2330626" h="5029846" extrusionOk="0">
                <a:moveTo>
                  <a:pt x="0" y="0"/>
                </a:moveTo>
                <a:lnTo>
                  <a:pt x="0" y="5029846"/>
                </a:lnTo>
                <a:lnTo>
                  <a:pt x="2330626" y="5029846"/>
                </a:lnTo>
                <a:close/>
              </a:path>
            </a:pathLst>
          </a:cu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1" name="Google Shape;101;p1"/>
          <p:cNvSpPr/>
          <p:nvPr/>
        </p:nvSpPr>
        <p:spPr>
          <a:xfrm>
            <a:off x="5905410" y="5255567"/>
            <a:ext cx="4451824" cy="126188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zh-TW" sz="3200" b="1" i="0" u="none" strike="noStrike" cap="none" dirty="0">
                <a:solidFill>
                  <a:srgbClr val="2E75B5"/>
                </a:solidFill>
                <a:latin typeface="Microsoft YaHei"/>
                <a:ea typeface="Microsoft YaHei"/>
                <a:cs typeface="Microsoft YaHei"/>
                <a:sym typeface="Microsoft YaHei"/>
              </a:rPr>
              <a:t>報告者：</a:t>
            </a:r>
            <a:r>
              <a:rPr lang="zh-TW" altLang="en-US" sz="3200" b="1" dirty="0">
                <a:solidFill>
                  <a:srgbClr val="2E75B5"/>
                </a:solidFill>
                <a:latin typeface="Microsoft YaHei"/>
                <a:ea typeface="Microsoft YaHei"/>
                <a:cs typeface="Microsoft YaHei"/>
                <a:sym typeface="Microsoft YaHei"/>
              </a:rPr>
              <a:t>廖昱帆</a:t>
            </a:r>
            <a:r>
              <a:rPr lang="en-US" altLang="zh-TW" sz="3200" b="1" dirty="0">
                <a:solidFill>
                  <a:srgbClr val="2E75B5"/>
                </a:solidFill>
                <a:latin typeface="Microsoft YaHei"/>
                <a:ea typeface="Microsoft YaHei"/>
                <a:cs typeface="Microsoft YaHei"/>
                <a:sym typeface="Microsoft YaHei"/>
              </a:rPr>
              <a:t>	</a:t>
            </a:r>
            <a:endParaRPr sz="3200" b="1" dirty="0">
              <a:solidFill>
                <a:srgbClr val="2E75B5"/>
              </a:solidFill>
              <a:latin typeface="Microsoft YaHei"/>
              <a:ea typeface="Microsoft YaHei"/>
              <a:cs typeface="Microsoft YaHei"/>
              <a:sym typeface="Microsoft YaHei"/>
            </a:endParaRPr>
          </a:p>
          <a:p>
            <a:pPr marL="0" marR="0" lvl="0" indent="0" algn="l" rtl="0">
              <a:spcBef>
                <a:spcPts val="0"/>
              </a:spcBef>
              <a:spcAft>
                <a:spcPts val="0"/>
              </a:spcAft>
              <a:buNone/>
            </a:pPr>
            <a:endParaRPr sz="1200" b="1" dirty="0">
              <a:solidFill>
                <a:srgbClr val="3A3838"/>
              </a:solidFill>
              <a:latin typeface="Microsoft YaHei"/>
              <a:ea typeface="Microsoft YaHei"/>
              <a:cs typeface="Microsoft YaHei"/>
              <a:sym typeface="Microsoft YaHei"/>
            </a:endParaRPr>
          </a:p>
          <a:p>
            <a:pPr marL="0" marR="0" lvl="0" indent="0" algn="l" rtl="0">
              <a:spcBef>
                <a:spcPts val="0"/>
              </a:spcBef>
              <a:spcAft>
                <a:spcPts val="0"/>
              </a:spcAft>
              <a:buNone/>
            </a:pPr>
            <a:r>
              <a:rPr lang="zh-TW" sz="3200" b="1" dirty="0">
                <a:solidFill>
                  <a:schemeClr val="accent2"/>
                </a:solidFill>
                <a:latin typeface="Microsoft YaHei"/>
                <a:ea typeface="Microsoft YaHei"/>
                <a:cs typeface="Microsoft YaHei"/>
                <a:sym typeface="Microsoft YaHei"/>
              </a:rPr>
              <a:t>專案導師：</a:t>
            </a:r>
            <a:r>
              <a:rPr lang="en-US" altLang="zh-TW" sz="3200" b="1" dirty="0">
                <a:solidFill>
                  <a:schemeClr val="accent2"/>
                </a:solidFill>
                <a:latin typeface="Microsoft YaHei"/>
                <a:ea typeface="Microsoft YaHei"/>
                <a:cs typeface="Microsoft YaHei"/>
                <a:sym typeface="Microsoft YaHei"/>
              </a:rPr>
              <a:t>SJ</a:t>
            </a:r>
            <a:endParaRPr sz="3200" b="1" dirty="0">
              <a:solidFill>
                <a:schemeClr val="accent2"/>
              </a:solidFill>
              <a:latin typeface="Microsoft YaHei"/>
              <a:ea typeface="Microsoft YaHei"/>
              <a:cs typeface="Microsoft YaHei"/>
              <a:sym typeface="Microsoft YaHei"/>
            </a:endParaRPr>
          </a:p>
        </p:txBody>
      </p:sp>
      <p:grpSp>
        <p:nvGrpSpPr>
          <p:cNvPr id="102" name="Google Shape;102;p1"/>
          <p:cNvGrpSpPr/>
          <p:nvPr/>
        </p:nvGrpSpPr>
        <p:grpSpPr>
          <a:xfrm>
            <a:off x="4707225" y="5353910"/>
            <a:ext cx="1090093" cy="1031920"/>
            <a:chOff x="4232368" y="4932028"/>
            <a:chExt cx="553513" cy="553513"/>
          </a:xfrm>
        </p:grpSpPr>
        <p:sp>
          <p:nvSpPr>
            <p:cNvPr id="103" name="Google Shape;103;p1"/>
            <p:cNvSpPr/>
            <p:nvPr/>
          </p:nvSpPr>
          <p:spPr>
            <a:xfrm>
              <a:off x="4232368" y="4932028"/>
              <a:ext cx="553513" cy="553513"/>
            </a:xfrm>
            <a:prstGeom prst="rect">
              <a:avLst/>
            </a:prstGeom>
            <a:solidFill>
              <a:srgbClr val="3A383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u="none">
                <a:solidFill>
                  <a:schemeClr val="lt1"/>
                </a:solidFill>
                <a:latin typeface="Calibri"/>
                <a:ea typeface="Calibri"/>
                <a:cs typeface="Calibri"/>
                <a:sym typeface="Calibri"/>
              </a:endParaRPr>
            </a:p>
          </p:txBody>
        </p:sp>
        <p:sp>
          <p:nvSpPr>
            <p:cNvPr id="104" name="Google Shape;104;p1"/>
            <p:cNvSpPr/>
            <p:nvPr/>
          </p:nvSpPr>
          <p:spPr>
            <a:xfrm>
              <a:off x="4324011" y="4979030"/>
              <a:ext cx="370227" cy="432028"/>
            </a:xfrm>
            <a:custGeom>
              <a:avLst/>
              <a:gdLst/>
              <a:ahLst/>
              <a:cxnLst/>
              <a:rect l="l" t="t" r="r" b="b"/>
              <a:pathLst>
                <a:path w="459358" h="596388" extrusionOk="0">
                  <a:moveTo>
                    <a:pt x="159295" y="288060"/>
                  </a:moveTo>
                  <a:cubicBezTo>
                    <a:pt x="159295" y="288060"/>
                    <a:pt x="219569" y="442868"/>
                    <a:pt x="298499" y="288060"/>
                  </a:cubicBezTo>
                  <a:cubicBezTo>
                    <a:pt x="298499" y="288060"/>
                    <a:pt x="298499" y="302394"/>
                    <a:pt x="338681" y="316728"/>
                  </a:cubicBezTo>
                  <a:cubicBezTo>
                    <a:pt x="338681" y="316728"/>
                    <a:pt x="413306" y="339663"/>
                    <a:pt x="426222" y="366897"/>
                  </a:cubicBezTo>
                  <a:cubicBezTo>
                    <a:pt x="426222" y="366897"/>
                    <a:pt x="467839" y="460069"/>
                    <a:pt x="457794" y="543206"/>
                  </a:cubicBezTo>
                  <a:cubicBezTo>
                    <a:pt x="457794" y="543206"/>
                    <a:pt x="457794" y="550373"/>
                    <a:pt x="443443" y="558974"/>
                  </a:cubicBezTo>
                  <a:cubicBezTo>
                    <a:pt x="443443" y="558974"/>
                    <a:pt x="348727" y="599109"/>
                    <a:pt x="219569" y="596242"/>
                  </a:cubicBezTo>
                  <a:cubicBezTo>
                    <a:pt x="219569" y="596242"/>
                    <a:pt x="91846" y="589075"/>
                    <a:pt x="11481" y="553240"/>
                  </a:cubicBezTo>
                  <a:cubicBezTo>
                    <a:pt x="11481" y="553240"/>
                    <a:pt x="0" y="550373"/>
                    <a:pt x="0" y="524572"/>
                  </a:cubicBezTo>
                  <a:cubicBezTo>
                    <a:pt x="0" y="524572"/>
                    <a:pt x="4305" y="408466"/>
                    <a:pt x="38747" y="356864"/>
                  </a:cubicBezTo>
                  <a:cubicBezTo>
                    <a:pt x="38747" y="356864"/>
                    <a:pt x="48793" y="342530"/>
                    <a:pt x="73189" y="333929"/>
                  </a:cubicBezTo>
                  <a:cubicBezTo>
                    <a:pt x="73189" y="333929"/>
                    <a:pt x="153555" y="309561"/>
                    <a:pt x="159295" y="288060"/>
                  </a:cubicBezTo>
                  <a:close/>
                  <a:moveTo>
                    <a:pt x="225223" y="10030"/>
                  </a:moveTo>
                  <a:cubicBezTo>
                    <a:pt x="222352" y="12896"/>
                    <a:pt x="219482" y="17194"/>
                    <a:pt x="218047" y="21493"/>
                  </a:cubicBezTo>
                  <a:lnTo>
                    <a:pt x="219482" y="21493"/>
                  </a:lnTo>
                  <a:cubicBezTo>
                    <a:pt x="220917" y="17194"/>
                    <a:pt x="223788" y="12896"/>
                    <a:pt x="225223" y="10030"/>
                  </a:cubicBezTo>
                  <a:close/>
                  <a:moveTo>
                    <a:pt x="236703" y="0"/>
                  </a:moveTo>
                  <a:cubicBezTo>
                    <a:pt x="230963" y="4299"/>
                    <a:pt x="228093" y="8597"/>
                    <a:pt x="226658" y="14329"/>
                  </a:cubicBezTo>
                  <a:cubicBezTo>
                    <a:pt x="230963" y="7164"/>
                    <a:pt x="238138" y="4299"/>
                    <a:pt x="238138" y="4299"/>
                  </a:cubicBezTo>
                  <a:cubicBezTo>
                    <a:pt x="238138" y="15761"/>
                    <a:pt x="251053" y="25791"/>
                    <a:pt x="256793" y="30090"/>
                  </a:cubicBezTo>
                  <a:cubicBezTo>
                    <a:pt x="255358" y="27224"/>
                    <a:pt x="253923" y="25791"/>
                    <a:pt x="253923" y="25791"/>
                  </a:cubicBezTo>
                  <a:cubicBezTo>
                    <a:pt x="256793" y="27224"/>
                    <a:pt x="258228" y="30090"/>
                    <a:pt x="259663" y="32955"/>
                  </a:cubicBezTo>
                  <a:cubicBezTo>
                    <a:pt x="261098" y="32955"/>
                    <a:pt x="261098" y="32955"/>
                    <a:pt x="262533" y="32955"/>
                  </a:cubicBezTo>
                  <a:cubicBezTo>
                    <a:pt x="259663" y="30090"/>
                    <a:pt x="258228" y="27224"/>
                    <a:pt x="258228" y="27224"/>
                  </a:cubicBezTo>
                  <a:cubicBezTo>
                    <a:pt x="261098" y="30090"/>
                    <a:pt x="262533" y="31523"/>
                    <a:pt x="263968" y="32955"/>
                  </a:cubicBezTo>
                  <a:cubicBezTo>
                    <a:pt x="266838" y="34388"/>
                    <a:pt x="268273" y="34388"/>
                    <a:pt x="269708" y="34388"/>
                  </a:cubicBezTo>
                  <a:cubicBezTo>
                    <a:pt x="268273" y="32955"/>
                    <a:pt x="268273" y="32955"/>
                    <a:pt x="268273" y="32955"/>
                  </a:cubicBezTo>
                  <a:cubicBezTo>
                    <a:pt x="269708" y="32955"/>
                    <a:pt x="271143" y="34388"/>
                    <a:pt x="272578" y="35821"/>
                  </a:cubicBezTo>
                  <a:cubicBezTo>
                    <a:pt x="304149" y="44418"/>
                    <a:pt x="317064" y="63045"/>
                    <a:pt x="317064" y="63045"/>
                  </a:cubicBezTo>
                  <a:cubicBezTo>
                    <a:pt x="345764" y="94568"/>
                    <a:pt x="331414" y="146150"/>
                    <a:pt x="327109" y="159046"/>
                  </a:cubicBezTo>
                  <a:cubicBezTo>
                    <a:pt x="340024" y="156180"/>
                    <a:pt x="329979" y="190568"/>
                    <a:pt x="329979" y="190568"/>
                  </a:cubicBezTo>
                  <a:cubicBezTo>
                    <a:pt x="328544" y="200598"/>
                    <a:pt x="324239" y="204897"/>
                    <a:pt x="321369" y="206329"/>
                  </a:cubicBezTo>
                  <a:cubicBezTo>
                    <a:pt x="315629" y="253613"/>
                    <a:pt x="272578" y="308061"/>
                    <a:pt x="228093" y="308061"/>
                  </a:cubicBezTo>
                  <a:cubicBezTo>
                    <a:pt x="187912" y="308061"/>
                    <a:pt x="146296" y="256479"/>
                    <a:pt x="139121" y="206329"/>
                  </a:cubicBezTo>
                  <a:cubicBezTo>
                    <a:pt x="137686" y="204897"/>
                    <a:pt x="133381" y="200598"/>
                    <a:pt x="131946" y="190568"/>
                  </a:cubicBezTo>
                  <a:cubicBezTo>
                    <a:pt x="131946" y="190568"/>
                    <a:pt x="120466" y="153314"/>
                    <a:pt x="136251" y="160478"/>
                  </a:cubicBezTo>
                  <a:cubicBezTo>
                    <a:pt x="124771" y="104598"/>
                    <a:pt x="133381" y="84538"/>
                    <a:pt x="133381" y="84538"/>
                  </a:cubicBezTo>
                  <a:cubicBezTo>
                    <a:pt x="147731" y="42985"/>
                    <a:pt x="195087" y="21493"/>
                    <a:pt x="195087" y="21493"/>
                  </a:cubicBezTo>
                  <a:cubicBezTo>
                    <a:pt x="205132" y="10030"/>
                    <a:pt x="205132" y="14329"/>
                    <a:pt x="203697" y="17194"/>
                  </a:cubicBezTo>
                  <a:cubicBezTo>
                    <a:pt x="206567" y="14329"/>
                    <a:pt x="209437" y="11463"/>
                    <a:pt x="209437" y="11463"/>
                  </a:cubicBezTo>
                  <a:cubicBezTo>
                    <a:pt x="206567" y="14329"/>
                    <a:pt x="205132" y="18627"/>
                    <a:pt x="203697" y="21493"/>
                  </a:cubicBezTo>
                  <a:lnTo>
                    <a:pt x="209437" y="22926"/>
                  </a:lnTo>
                  <a:cubicBezTo>
                    <a:pt x="212307" y="18627"/>
                    <a:pt x="215177" y="15761"/>
                    <a:pt x="215177" y="15761"/>
                  </a:cubicBezTo>
                  <a:cubicBezTo>
                    <a:pt x="212307" y="18627"/>
                    <a:pt x="210872" y="21493"/>
                    <a:pt x="209437" y="24358"/>
                  </a:cubicBezTo>
                  <a:lnTo>
                    <a:pt x="212307" y="25791"/>
                  </a:lnTo>
                  <a:cubicBezTo>
                    <a:pt x="215177" y="15761"/>
                    <a:pt x="223788" y="10030"/>
                    <a:pt x="226658" y="8597"/>
                  </a:cubicBezTo>
                  <a:cubicBezTo>
                    <a:pt x="230963" y="2866"/>
                    <a:pt x="236703" y="0"/>
                    <a:pt x="236703"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u="none">
                <a:solidFill>
                  <a:schemeClr val="lt1"/>
                </a:solidFill>
                <a:latin typeface="Calibri"/>
                <a:ea typeface="Calibri"/>
                <a:cs typeface="Calibri"/>
                <a:sym typeface="Calibri"/>
              </a:endParaRPr>
            </a:p>
          </p:txBody>
        </p:sp>
      </p:grpSp>
      <p:sp>
        <p:nvSpPr>
          <p:cNvPr id="105" name="Google Shape;105;p1"/>
          <p:cNvSpPr/>
          <p:nvPr/>
        </p:nvSpPr>
        <p:spPr>
          <a:xfrm>
            <a:off x="5717806" y="2344353"/>
            <a:ext cx="6055662" cy="215443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zh-TW" sz="5200" b="1">
                <a:solidFill>
                  <a:srgbClr val="1E4E79"/>
                </a:solidFill>
                <a:latin typeface="Microsoft YaHei"/>
                <a:ea typeface="Microsoft YaHei"/>
                <a:cs typeface="Microsoft YaHei"/>
                <a:sym typeface="Microsoft YaHei"/>
              </a:rPr>
              <a:t>台北教學中心</a:t>
            </a:r>
            <a:endParaRPr sz="5200" b="1">
              <a:solidFill>
                <a:srgbClr val="1E4E79"/>
              </a:solidFill>
              <a:latin typeface="Microsoft YaHei"/>
              <a:ea typeface="Microsoft YaHei"/>
              <a:cs typeface="Microsoft YaHei"/>
              <a:sym typeface="Microsoft YaHei"/>
            </a:endParaRPr>
          </a:p>
          <a:p>
            <a:pPr marL="0" marR="0" lvl="0" indent="0" algn="ctr" rtl="0">
              <a:spcBef>
                <a:spcPts val="600"/>
              </a:spcBef>
              <a:spcAft>
                <a:spcPts val="0"/>
              </a:spcAft>
              <a:buNone/>
            </a:pPr>
            <a:endParaRPr sz="2000" b="1">
              <a:solidFill>
                <a:schemeClr val="accent2"/>
              </a:solidFill>
              <a:latin typeface="Microsoft YaHei"/>
              <a:ea typeface="Microsoft YaHei"/>
              <a:cs typeface="Microsoft YaHei"/>
              <a:sym typeface="Microsoft YaHei"/>
            </a:endParaRPr>
          </a:p>
          <a:p>
            <a:pPr marL="0" marR="0" lvl="0" indent="0" algn="ctr" rtl="0">
              <a:spcBef>
                <a:spcPts val="600"/>
              </a:spcBef>
              <a:spcAft>
                <a:spcPts val="0"/>
              </a:spcAft>
              <a:buNone/>
            </a:pPr>
            <a:r>
              <a:rPr lang="zh-TW" sz="5200" b="1">
                <a:solidFill>
                  <a:schemeClr val="accent2"/>
                </a:solidFill>
                <a:latin typeface="Microsoft YaHei"/>
                <a:ea typeface="Microsoft YaHei"/>
                <a:cs typeface="Microsoft YaHei"/>
                <a:sym typeface="Microsoft YaHei"/>
              </a:rPr>
              <a:t>專案成果發表會</a:t>
            </a:r>
            <a:endParaRPr sz="5200">
              <a:solidFill>
                <a:schemeClr val="accent2"/>
              </a:solidFill>
              <a:latin typeface="Microsoft YaHei"/>
              <a:ea typeface="Microsoft YaHei"/>
              <a:cs typeface="Microsoft YaHei"/>
              <a:sym typeface="Microsoft YaHei"/>
            </a:endParaRPr>
          </a:p>
        </p:txBody>
      </p:sp>
      <p:cxnSp>
        <p:nvCxnSpPr>
          <p:cNvPr id="106" name="Google Shape;106;p1"/>
          <p:cNvCxnSpPr/>
          <p:nvPr/>
        </p:nvCxnSpPr>
        <p:spPr>
          <a:xfrm>
            <a:off x="6420897" y="3429000"/>
            <a:ext cx="4671173" cy="0"/>
          </a:xfrm>
          <a:prstGeom prst="straightConnector1">
            <a:avLst/>
          </a:prstGeom>
          <a:noFill/>
          <a:ln w="28575" cap="flat" cmpd="sng">
            <a:solidFill>
              <a:schemeClr val="dk1"/>
            </a:solidFill>
            <a:prstDash val="solid"/>
            <a:miter lim="800000"/>
            <a:headEnd type="none" w="sm" len="sm"/>
            <a:tailEnd type="none" w="sm" len="sm"/>
          </a:ln>
        </p:spPr>
      </p:cxnSp>
      <p:pic>
        <p:nvPicPr>
          <p:cNvPr id="107" name="Google Shape;107;p1"/>
          <p:cNvPicPr preferRelativeResize="0"/>
          <p:nvPr/>
        </p:nvPicPr>
        <p:blipFill rotWithShape="1">
          <a:blip r:embed="rId4">
            <a:alphaModFix/>
          </a:blip>
          <a:srcRect l="-2568" t="10635" r="34447" b="9706"/>
          <a:stretch/>
        </p:blipFill>
        <p:spPr>
          <a:xfrm>
            <a:off x="9793637" y="4583195"/>
            <a:ext cx="2357252" cy="2223971"/>
          </a:xfrm>
          <a:prstGeom prst="ellipse">
            <a:avLst/>
          </a:prstGeom>
          <a:noFill/>
          <a:ln w="63500" cap="rnd" cmpd="sng">
            <a:solidFill>
              <a:srgbClr val="333333"/>
            </a:solidFill>
            <a:prstDash val="solid"/>
            <a:round/>
            <a:headEnd type="none" w="sm" len="sm"/>
            <a:tailEnd type="none" w="sm" len="sm"/>
          </a:ln>
          <a:effectLst>
            <a:outerShdw blurRad="381000" dist="292100" dir="5400000" sx="-80000" sy="-18000" rotWithShape="0">
              <a:srgbClr val="000000">
                <a:alpha val="21960"/>
              </a:srgbClr>
            </a:outerShdw>
          </a:effectLst>
        </p:spPr>
      </p:pic>
      <p:cxnSp>
        <p:nvCxnSpPr>
          <p:cNvPr id="108" name="Google Shape;108;p1"/>
          <p:cNvCxnSpPr/>
          <p:nvPr/>
        </p:nvCxnSpPr>
        <p:spPr>
          <a:xfrm>
            <a:off x="6025101" y="5896447"/>
            <a:ext cx="3249528" cy="0"/>
          </a:xfrm>
          <a:prstGeom prst="straightConnector1">
            <a:avLst/>
          </a:prstGeom>
          <a:noFill/>
          <a:ln w="28575" cap="flat" cmpd="sng">
            <a:solidFill>
              <a:schemeClr val="dk1"/>
            </a:solidFill>
            <a:prstDash val="solid"/>
            <a:miter lim="800000"/>
            <a:headEnd type="none" w="sm" len="sm"/>
            <a:tailEnd type="none" w="sm" len="sm"/>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253" name="Google Shape;253;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254" name="Google Shape;254;p10"/>
          <p:cNvPicPr preferRelativeResize="0"/>
          <p:nvPr/>
        </p:nvPicPr>
        <p:blipFill rotWithShape="1">
          <a:blip r:embed="rId3">
            <a:alphaModFix/>
          </a:blip>
          <a:srcRect/>
          <a:stretch/>
        </p:blipFill>
        <p:spPr>
          <a:xfrm>
            <a:off x="0" y="0"/>
            <a:ext cx="12191980" cy="6858000"/>
          </a:xfrm>
          <a:prstGeom prst="rect">
            <a:avLst/>
          </a:prstGeom>
          <a:noFill/>
          <a:ln>
            <a:noFill/>
          </a:ln>
        </p:spPr>
      </p:pic>
      <p:sp>
        <p:nvSpPr>
          <p:cNvPr id="255" name="Google Shape;255;p10"/>
          <p:cNvSpPr/>
          <p:nvPr/>
        </p:nvSpPr>
        <p:spPr>
          <a:xfrm>
            <a:off x="1024932" y="462224"/>
            <a:ext cx="4300694" cy="823965"/>
          </a:xfrm>
          <a:prstGeom prst="roundRect">
            <a:avLst>
              <a:gd name="adj" fmla="val 16667"/>
            </a:avLst>
          </a:prstGeom>
          <a:solidFill>
            <a:srgbClr val="0C3F6E"/>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zh-TW" sz="3200" b="1">
                <a:solidFill>
                  <a:schemeClr val="lt1"/>
                </a:solidFill>
                <a:latin typeface="DFKai-SB"/>
                <a:ea typeface="DFKai-SB"/>
                <a:cs typeface="DFKai-SB"/>
                <a:sym typeface="DFKai-SB"/>
              </a:rPr>
              <a:t>心得分享</a:t>
            </a:r>
            <a:endParaRPr sz="3200" b="1">
              <a:solidFill>
                <a:schemeClr val="lt1"/>
              </a:solidFill>
              <a:latin typeface="DFKai-SB"/>
              <a:ea typeface="DFKai-SB"/>
              <a:cs typeface="DFKai-SB"/>
              <a:sym typeface="DFKai-SB"/>
            </a:endParaRPr>
          </a:p>
        </p:txBody>
      </p:sp>
      <p:sp>
        <p:nvSpPr>
          <p:cNvPr id="256" name="Google Shape;256;p10"/>
          <p:cNvSpPr txBox="1"/>
          <p:nvPr/>
        </p:nvSpPr>
        <p:spPr>
          <a:xfrm>
            <a:off x="1291213" y="2044438"/>
            <a:ext cx="10062587" cy="3351427"/>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dk1"/>
              </a:buClr>
              <a:buSzPts val="2800"/>
              <a:buFont typeface="Arial"/>
              <a:buNone/>
            </a:pPr>
            <a:r>
              <a:rPr lang="zh-TW" altLang="en-US" sz="2400" b="1" dirty="0">
                <a:solidFill>
                  <a:schemeClr val="dk1"/>
                </a:solidFill>
                <a:latin typeface="DFKai-SB"/>
                <a:ea typeface="DFKai-SB"/>
                <a:cs typeface="DFKai-SB"/>
                <a:sym typeface="DFKai-SB"/>
              </a:rPr>
              <a:t>在本次專案整體製作中是非常興奮與有成就感的，興奮的點在於每次訂定新進度時不知道自己想出來的功能自己能否實踐，而成就感則是在這次實作過程中技術上的所有難點最後都自己解決。</a:t>
            </a:r>
            <a:endParaRPr lang="en-US" altLang="zh-TW" sz="2400" b="1" dirty="0">
              <a:solidFill>
                <a:schemeClr val="dk1"/>
              </a:solidFill>
              <a:latin typeface="DFKai-SB"/>
              <a:ea typeface="DFKai-SB"/>
              <a:cs typeface="DFKai-SB"/>
              <a:sym typeface="DFKai-SB"/>
            </a:endParaRPr>
          </a:p>
          <a:p>
            <a:pPr marL="0" marR="0" lvl="0" indent="0" algn="l" rtl="0">
              <a:lnSpc>
                <a:spcPct val="150000"/>
              </a:lnSpc>
              <a:spcBef>
                <a:spcPts val="0"/>
              </a:spcBef>
              <a:spcAft>
                <a:spcPts val="0"/>
              </a:spcAft>
              <a:buClr>
                <a:schemeClr val="dk1"/>
              </a:buClr>
              <a:buSzPts val="2800"/>
              <a:buFont typeface="Arial"/>
              <a:buNone/>
            </a:pPr>
            <a:r>
              <a:rPr lang="zh-TW" altLang="en-US" sz="2400" b="1" dirty="0">
                <a:solidFill>
                  <a:schemeClr val="dk1"/>
                </a:solidFill>
                <a:latin typeface="DFKai-SB"/>
                <a:ea typeface="DFKai-SB"/>
                <a:cs typeface="DFKai-SB"/>
                <a:sym typeface="DFKai-SB"/>
              </a:rPr>
              <a:t>那這次專案也是強迫自己在後端方面要多完成幾項功能，使自己在網頁方面能更有進爭力，也期待自己日後的表現。</a:t>
            </a:r>
            <a:endParaRPr sz="2400" b="1" dirty="0">
              <a:solidFill>
                <a:schemeClr val="dk1"/>
              </a:solidFill>
              <a:latin typeface="DFKai-SB"/>
              <a:ea typeface="DFKai-SB"/>
              <a:cs typeface="DFKai-SB"/>
              <a:sym typeface="DFKai-SB"/>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61"/>
        <p:cNvGrpSpPr/>
        <p:nvPr/>
      </p:nvGrpSpPr>
      <p:grpSpPr>
        <a:xfrm>
          <a:off x="0" y="0"/>
          <a:ext cx="0" cy="0"/>
          <a:chOff x="0" y="0"/>
          <a:chExt cx="0" cy="0"/>
        </a:xfrm>
      </p:grpSpPr>
      <p:pic>
        <p:nvPicPr>
          <p:cNvPr id="262" name="Google Shape;262;p11"/>
          <p:cNvPicPr preferRelativeResize="0"/>
          <p:nvPr/>
        </p:nvPicPr>
        <p:blipFill rotWithShape="1">
          <a:blip r:embed="rId3">
            <a:alphaModFix/>
          </a:blip>
          <a:srcRect l="45023" t="3032" b="6059"/>
          <a:stretch/>
        </p:blipFill>
        <p:spPr>
          <a:xfrm>
            <a:off x="4818888" y="1"/>
            <a:ext cx="7373112" cy="6857999"/>
          </a:xfrm>
          <a:prstGeom prst="rect">
            <a:avLst/>
          </a:prstGeom>
          <a:noFill/>
          <a:ln>
            <a:noFill/>
          </a:ln>
        </p:spPr>
      </p:pic>
      <p:sp>
        <p:nvSpPr>
          <p:cNvPr id="263" name="Google Shape;263;p11"/>
          <p:cNvSpPr/>
          <p:nvPr/>
        </p:nvSpPr>
        <p:spPr>
          <a:xfrm>
            <a:off x="-851" y="-478"/>
            <a:ext cx="9468701" cy="6858478"/>
          </a:xfrm>
          <a:custGeom>
            <a:avLst/>
            <a:gdLst/>
            <a:ahLst/>
            <a:cxnLst/>
            <a:rect l="l" t="t" r="r" b="b"/>
            <a:pathLst>
              <a:path w="8078051" h="5829300" extrusionOk="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rgbClr val="262626">
              <a:alpha val="6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4" name="Google Shape;264;p11"/>
          <p:cNvSpPr/>
          <p:nvPr/>
        </p:nvSpPr>
        <p:spPr>
          <a:xfrm>
            <a:off x="-852" y="-478"/>
            <a:ext cx="8078052" cy="6858478"/>
          </a:xfrm>
          <a:custGeom>
            <a:avLst/>
            <a:gdLst/>
            <a:ahLst/>
            <a:cxnLst/>
            <a:rect l="l" t="t" r="r" b="b"/>
            <a:pathLst>
              <a:path w="8078052" h="6858478" extrusionOk="0">
                <a:moveTo>
                  <a:pt x="0" y="0"/>
                </a:moveTo>
                <a:lnTo>
                  <a:pt x="3829872" y="0"/>
                </a:lnTo>
                <a:lnTo>
                  <a:pt x="4896100" y="0"/>
                </a:lnTo>
                <a:lnTo>
                  <a:pt x="4901677" y="0"/>
                </a:lnTo>
                <a:lnTo>
                  <a:pt x="8078052" y="6858478"/>
                </a:lnTo>
                <a:lnTo>
                  <a:pt x="653497" y="6858478"/>
                </a:lnTo>
                <a:lnTo>
                  <a:pt x="653757" y="6857916"/>
                </a:lnTo>
                <a:lnTo>
                  <a:pt x="0" y="6857916"/>
                </a:lnTo>
                <a:close/>
              </a:path>
            </a:pathLst>
          </a:cu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5" name="Google Shape;265;p11"/>
          <p:cNvSpPr/>
          <p:nvPr/>
        </p:nvSpPr>
        <p:spPr>
          <a:xfrm>
            <a:off x="359491" y="782664"/>
            <a:ext cx="5058370" cy="3320973"/>
          </a:xfrm>
          <a:prstGeom prst="rect">
            <a:avLst/>
          </a:prstGeom>
          <a:noFill/>
          <a:ln>
            <a:noFill/>
          </a:ln>
        </p:spPr>
        <p:txBody>
          <a:bodyPr spcFirstLastPara="1" wrap="square" lIns="91425" tIns="45700" rIns="91425" bIns="45700" anchor="t" anchorCtr="0">
            <a:normAutofit/>
          </a:bodyPr>
          <a:lstStyle/>
          <a:p>
            <a:pPr marL="685800" marR="0" lvl="0" indent="-685800" algn="l" rtl="0">
              <a:lnSpc>
                <a:spcPct val="90000"/>
              </a:lnSpc>
              <a:spcBef>
                <a:spcPts val="0"/>
              </a:spcBef>
              <a:spcAft>
                <a:spcPts val="0"/>
              </a:spcAft>
              <a:buNone/>
            </a:pPr>
            <a:endParaRPr sz="5400" b="1">
              <a:solidFill>
                <a:schemeClr val="accent2"/>
              </a:solidFill>
              <a:latin typeface="Calibri"/>
              <a:ea typeface="Calibri"/>
              <a:cs typeface="Calibri"/>
              <a:sym typeface="Calibri"/>
            </a:endParaRPr>
          </a:p>
        </p:txBody>
      </p:sp>
      <p:sp>
        <p:nvSpPr>
          <p:cNvPr id="266" name="Google Shape;266;p11"/>
          <p:cNvSpPr/>
          <p:nvPr/>
        </p:nvSpPr>
        <p:spPr>
          <a:xfrm>
            <a:off x="461102" y="1201004"/>
            <a:ext cx="7244591" cy="473975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zh-TW" sz="4000" b="1">
                <a:solidFill>
                  <a:srgbClr val="FEFEFE"/>
                </a:solidFill>
                <a:latin typeface="Microsoft YaHei"/>
                <a:ea typeface="Microsoft YaHei"/>
                <a:cs typeface="Microsoft YaHei"/>
                <a:sym typeface="Microsoft YaHei"/>
              </a:rPr>
              <a:t>感謝大家蒞臨指教 ☺</a:t>
            </a:r>
            <a:endParaRPr/>
          </a:p>
          <a:p>
            <a:pPr marL="0" marR="0" lvl="0" indent="0" algn="l" rtl="0">
              <a:spcBef>
                <a:spcPts val="0"/>
              </a:spcBef>
              <a:spcAft>
                <a:spcPts val="0"/>
              </a:spcAft>
              <a:buNone/>
            </a:pPr>
            <a:endParaRPr sz="3600" b="1">
              <a:solidFill>
                <a:srgbClr val="FEFEFE"/>
              </a:solidFill>
              <a:latin typeface="Microsoft YaHei"/>
              <a:ea typeface="Microsoft YaHei"/>
              <a:cs typeface="Microsoft YaHei"/>
              <a:sym typeface="Microsoft YaHei"/>
            </a:endParaRPr>
          </a:p>
          <a:p>
            <a:pPr marL="0" marR="0" lvl="0" indent="0" algn="l" rtl="0">
              <a:spcBef>
                <a:spcPts val="0"/>
              </a:spcBef>
              <a:spcAft>
                <a:spcPts val="0"/>
              </a:spcAft>
              <a:buNone/>
            </a:pPr>
            <a:endParaRPr sz="3600" b="1">
              <a:solidFill>
                <a:srgbClr val="FEFEFE"/>
              </a:solidFill>
              <a:latin typeface="Microsoft YaHei"/>
              <a:ea typeface="Microsoft YaHei"/>
              <a:cs typeface="Microsoft YaHei"/>
              <a:sym typeface="Microsoft YaHei"/>
            </a:endParaRPr>
          </a:p>
          <a:p>
            <a:pPr marL="0" marR="0" lvl="0" indent="0" algn="l" rtl="0">
              <a:spcBef>
                <a:spcPts val="0"/>
              </a:spcBef>
              <a:spcAft>
                <a:spcPts val="0"/>
              </a:spcAft>
              <a:buNone/>
            </a:pPr>
            <a:r>
              <a:rPr lang="zh-TW" sz="3600" b="1">
                <a:solidFill>
                  <a:srgbClr val="FEFEFE"/>
                </a:solidFill>
                <a:latin typeface="Microsoft YaHei"/>
                <a:ea typeface="Microsoft YaHei"/>
                <a:cs typeface="Microsoft YaHei"/>
                <a:sym typeface="Microsoft YaHei"/>
              </a:rPr>
              <a:t>--- 歡迎 ---</a:t>
            </a:r>
            <a:endParaRPr/>
          </a:p>
          <a:p>
            <a:pPr marL="0" marR="0" lvl="0" indent="0" algn="l" rtl="0">
              <a:spcBef>
                <a:spcPts val="0"/>
              </a:spcBef>
              <a:spcAft>
                <a:spcPts val="0"/>
              </a:spcAft>
              <a:buNone/>
            </a:pPr>
            <a:endParaRPr sz="3600" b="1">
              <a:solidFill>
                <a:srgbClr val="FEFEFE"/>
              </a:solidFill>
              <a:latin typeface="Microsoft YaHei"/>
              <a:ea typeface="Microsoft YaHei"/>
              <a:cs typeface="Microsoft YaHei"/>
              <a:sym typeface="Microsoft YaHei"/>
            </a:endParaRPr>
          </a:p>
          <a:p>
            <a:pPr marL="571500" marR="0" lvl="0" indent="-571500" algn="l" rtl="0">
              <a:spcBef>
                <a:spcPts val="0"/>
              </a:spcBef>
              <a:spcAft>
                <a:spcPts val="0"/>
              </a:spcAft>
              <a:buClr>
                <a:srgbClr val="FEFEFE"/>
              </a:buClr>
              <a:buSzPts val="3600"/>
              <a:buFont typeface="Arial"/>
              <a:buChar char="•"/>
            </a:pPr>
            <a:r>
              <a:rPr lang="zh-TW" sz="3600" b="1">
                <a:solidFill>
                  <a:srgbClr val="FEFEFE"/>
                </a:solidFill>
                <a:latin typeface="Microsoft YaHei"/>
                <a:ea typeface="Microsoft YaHei"/>
                <a:cs typeface="Microsoft YaHei"/>
                <a:sym typeface="Microsoft YaHei"/>
              </a:rPr>
              <a:t>專案老師補充</a:t>
            </a:r>
            <a:endParaRPr sz="3600" b="1">
              <a:solidFill>
                <a:srgbClr val="FEFEFE"/>
              </a:solidFill>
              <a:latin typeface="Microsoft YaHei"/>
              <a:ea typeface="Microsoft YaHei"/>
              <a:cs typeface="Microsoft YaHei"/>
              <a:sym typeface="Microsoft YaHei"/>
            </a:endParaRPr>
          </a:p>
          <a:p>
            <a:pPr marL="571500" marR="0" lvl="0" indent="-342900" algn="l" rtl="0">
              <a:spcBef>
                <a:spcPts val="0"/>
              </a:spcBef>
              <a:spcAft>
                <a:spcPts val="0"/>
              </a:spcAft>
              <a:buClr>
                <a:schemeClr val="lt1"/>
              </a:buClr>
              <a:buSzPts val="3600"/>
              <a:buFont typeface="Arial"/>
              <a:buNone/>
            </a:pPr>
            <a:endParaRPr sz="3600" b="1">
              <a:solidFill>
                <a:srgbClr val="FEFEFE"/>
              </a:solidFill>
              <a:latin typeface="Microsoft YaHei"/>
              <a:ea typeface="Microsoft YaHei"/>
              <a:cs typeface="Microsoft YaHei"/>
              <a:sym typeface="Microsoft YaHei"/>
            </a:endParaRPr>
          </a:p>
          <a:p>
            <a:pPr marL="571500" marR="0" lvl="0" indent="-571500" algn="l" rtl="0">
              <a:spcBef>
                <a:spcPts val="0"/>
              </a:spcBef>
              <a:spcAft>
                <a:spcPts val="0"/>
              </a:spcAft>
              <a:buClr>
                <a:srgbClr val="FEFEFE"/>
              </a:buClr>
              <a:buSzPts val="3600"/>
              <a:buFont typeface="Arial"/>
              <a:buChar char="•"/>
            </a:pPr>
            <a:r>
              <a:rPr lang="zh-TW" sz="3600" b="1">
                <a:solidFill>
                  <a:srgbClr val="FEFEFE"/>
                </a:solidFill>
                <a:latin typeface="Microsoft YaHei"/>
                <a:ea typeface="Microsoft YaHei"/>
                <a:cs typeface="Microsoft YaHei"/>
                <a:sym typeface="Microsoft YaHei"/>
              </a:rPr>
              <a:t>總監講評</a:t>
            </a:r>
            <a:endParaRPr sz="3600" b="1">
              <a:solidFill>
                <a:srgbClr val="FEFEFE"/>
              </a:solidFill>
              <a:latin typeface="Microsoft YaHei"/>
              <a:ea typeface="Microsoft YaHei"/>
              <a:cs typeface="Microsoft YaHei"/>
              <a:sym typeface="Microsoft YaHei"/>
            </a:endParaRPr>
          </a:p>
        </p:txBody>
      </p:sp>
      <p:sp>
        <p:nvSpPr>
          <p:cNvPr id="267" name="Google Shape;267;p11"/>
          <p:cNvSpPr/>
          <p:nvPr/>
        </p:nvSpPr>
        <p:spPr>
          <a:xfrm>
            <a:off x="7424257" y="1677720"/>
            <a:ext cx="4767743" cy="2492375"/>
          </a:xfrm>
          <a:prstGeom prst="rect">
            <a:avLst/>
          </a:prstGeom>
          <a:solidFill>
            <a:srgbClr val="00B0F0">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sp>
        <p:nvSpPr>
          <p:cNvPr id="268" name="Google Shape;268;p11"/>
          <p:cNvSpPr/>
          <p:nvPr/>
        </p:nvSpPr>
        <p:spPr>
          <a:xfrm>
            <a:off x="7807304" y="4322495"/>
            <a:ext cx="431800" cy="431800"/>
          </a:xfrm>
          <a:prstGeom prst="rect">
            <a:avLst/>
          </a:prstGeom>
          <a:solidFill>
            <a:srgbClr val="00B0F0">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Arial"/>
              <a:ea typeface="Arial"/>
              <a:cs typeface="Arial"/>
              <a:sym typeface="Arial"/>
            </a:endParaRPr>
          </a:p>
        </p:txBody>
      </p:sp>
      <p:pic>
        <p:nvPicPr>
          <p:cNvPr id="269" name="Google Shape;269;p11"/>
          <p:cNvPicPr preferRelativeResize="0"/>
          <p:nvPr/>
        </p:nvPicPr>
        <p:blipFill rotWithShape="1">
          <a:blip r:embed="rId4">
            <a:alphaModFix/>
          </a:blip>
          <a:srcRect l="21703" t="24483" r="28922" b="22281"/>
          <a:stretch/>
        </p:blipFill>
        <p:spPr>
          <a:xfrm>
            <a:off x="8442325" y="2923908"/>
            <a:ext cx="3749675" cy="284638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Google Shape;114;p2"/>
          <p:cNvPicPr preferRelativeResize="0"/>
          <p:nvPr/>
        </p:nvPicPr>
        <p:blipFill rotWithShape="1">
          <a:blip r:embed="rId3">
            <a:alphaModFix/>
          </a:blip>
          <a:srcRect/>
          <a:stretch/>
        </p:blipFill>
        <p:spPr>
          <a:xfrm>
            <a:off x="0" y="0"/>
            <a:ext cx="12191980" cy="6858000"/>
          </a:xfrm>
          <a:prstGeom prst="rect">
            <a:avLst/>
          </a:prstGeom>
          <a:noFill/>
          <a:ln>
            <a:noFill/>
          </a:ln>
        </p:spPr>
      </p:pic>
      <p:sp>
        <p:nvSpPr>
          <p:cNvPr id="115" name="Google Shape;115;p2"/>
          <p:cNvSpPr/>
          <p:nvPr/>
        </p:nvSpPr>
        <p:spPr>
          <a:xfrm>
            <a:off x="1024932" y="462224"/>
            <a:ext cx="4300694" cy="823965"/>
          </a:xfrm>
          <a:prstGeom prst="roundRect">
            <a:avLst>
              <a:gd name="adj" fmla="val 16667"/>
            </a:avLst>
          </a:prstGeom>
          <a:solidFill>
            <a:srgbClr val="0C3F6E"/>
          </a:solidFill>
          <a:ln w="12700" cap="flat" cmpd="sng">
            <a:solidFill>
              <a:srgbClr val="0C3F6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zh-TW" sz="3200" b="1">
                <a:solidFill>
                  <a:schemeClr val="lt1"/>
                </a:solidFill>
                <a:latin typeface="DFKai-SB"/>
                <a:ea typeface="DFKai-SB"/>
                <a:cs typeface="DFKai-SB"/>
                <a:sym typeface="DFKai-SB"/>
              </a:rPr>
              <a:t>自我介紹</a:t>
            </a:r>
            <a:endParaRPr/>
          </a:p>
        </p:txBody>
      </p:sp>
      <p:sp>
        <p:nvSpPr>
          <p:cNvPr id="116" name="Google Shape;116;p2"/>
          <p:cNvSpPr txBox="1"/>
          <p:nvPr/>
        </p:nvSpPr>
        <p:spPr>
          <a:xfrm>
            <a:off x="990599" y="1746912"/>
            <a:ext cx="5487099" cy="4935241"/>
          </a:xfrm>
          <a:prstGeom prst="rect">
            <a:avLst/>
          </a:prstGeom>
          <a:noFill/>
          <a:ln>
            <a:noFill/>
          </a:ln>
        </p:spPr>
        <p:txBody>
          <a:bodyPr spcFirstLastPara="1" wrap="square" lIns="91425" tIns="45700" rIns="91425" bIns="45700" anchor="t" anchorCtr="0">
            <a:normAutofit/>
          </a:bodyPr>
          <a:lstStyle/>
          <a:p>
            <a:pPr marL="228600" marR="0" lvl="0" indent="-77470" algn="l" rtl="0">
              <a:lnSpc>
                <a:spcPct val="90000"/>
              </a:lnSpc>
              <a:spcBef>
                <a:spcPts val="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5527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姓名：</a:t>
            </a:r>
            <a:r>
              <a:rPr lang="zh-TW" altLang="en-US" sz="2800" dirty="0">
                <a:solidFill>
                  <a:schemeClr val="dk1"/>
                </a:solidFill>
                <a:latin typeface="DFKai-SB"/>
                <a:ea typeface="DFKai-SB"/>
                <a:cs typeface="DFKai-SB"/>
                <a:sym typeface="DFKai-SB"/>
              </a:rPr>
              <a:t>廖昱帆</a:t>
            </a:r>
            <a:endParaRPr sz="2800" dirty="0">
              <a:solidFill>
                <a:schemeClr val="dk1"/>
              </a:solidFill>
              <a:latin typeface="DFKai-SB"/>
              <a:ea typeface="DFKai-SB"/>
              <a:cs typeface="DFKai-SB"/>
              <a:sym typeface="DFKai-SB"/>
            </a:endParaRPr>
          </a:p>
          <a:p>
            <a:pPr marL="228600" marR="0" lvl="0" indent="-7747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5527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課程：</a:t>
            </a:r>
            <a:r>
              <a:rPr lang="en-US" altLang="zh-TW" sz="2800" dirty="0">
                <a:solidFill>
                  <a:schemeClr val="dk1"/>
                </a:solidFill>
                <a:latin typeface="DFKai-SB"/>
                <a:ea typeface="DFKai-SB"/>
                <a:cs typeface="DFKai-SB"/>
                <a:sym typeface="DFKai-SB"/>
              </a:rPr>
              <a:t>Web</a:t>
            </a:r>
            <a:endParaRPr sz="2800" dirty="0">
              <a:solidFill>
                <a:schemeClr val="dk1"/>
              </a:solidFill>
              <a:latin typeface="DFKai-SB"/>
              <a:ea typeface="DFKai-SB"/>
              <a:cs typeface="DFKai-SB"/>
              <a:sym typeface="DFKai-SB"/>
            </a:endParaRPr>
          </a:p>
          <a:p>
            <a:pPr marL="228600" marR="0" lvl="0" indent="-7747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5527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專案製作：</a:t>
            </a:r>
            <a:r>
              <a:rPr lang="en-US" altLang="zh-TW" sz="2800" dirty="0">
                <a:solidFill>
                  <a:schemeClr val="dk1"/>
                </a:solidFill>
                <a:latin typeface="DFKai-SB"/>
                <a:ea typeface="DFKai-SB"/>
                <a:cs typeface="DFKai-SB"/>
                <a:sym typeface="DFKai-SB"/>
              </a:rPr>
              <a:t>2</a:t>
            </a:r>
            <a:r>
              <a:rPr lang="zh-TW" sz="2800" dirty="0">
                <a:solidFill>
                  <a:schemeClr val="dk1"/>
                </a:solidFill>
                <a:latin typeface="DFKai-SB"/>
                <a:ea typeface="DFKai-SB"/>
                <a:cs typeface="DFKai-SB"/>
                <a:sym typeface="DFKai-SB"/>
              </a:rPr>
              <a:t>個月</a:t>
            </a:r>
            <a:endParaRPr sz="2800" dirty="0">
              <a:solidFill>
                <a:schemeClr val="dk1"/>
              </a:solidFill>
              <a:latin typeface="DFKai-SB"/>
              <a:ea typeface="DFKai-SB"/>
              <a:cs typeface="DFKai-SB"/>
              <a:sym typeface="DFKai-SB"/>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5527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專案指導老師：</a:t>
            </a:r>
            <a:r>
              <a:rPr lang="en-US" altLang="zh-TW" sz="2800" dirty="0">
                <a:solidFill>
                  <a:schemeClr val="dk1"/>
                </a:solidFill>
                <a:latin typeface="DFKai-SB"/>
                <a:ea typeface="DFKai-SB"/>
                <a:cs typeface="DFKai-SB"/>
                <a:sym typeface="DFKai-SB"/>
              </a:rPr>
              <a:t>SJ</a:t>
            </a:r>
            <a:endParaRPr sz="2800" dirty="0">
              <a:solidFill>
                <a:schemeClr val="dk1"/>
              </a:solidFill>
              <a:latin typeface="DFKai-SB"/>
              <a:ea typeface="DFKai-SB"/>
              <a:cs typeface="DFKai-SB"/>
              <a:sym typeface="DFKai-SB"/>
            </a:endParaRPr>
          </a:p>
          <a:p>
            <a:pPr marL="228600" marR="0" lvl="0" indent="-7747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p:txBody>
      </p:sp>
      <p:sp>
        <p:nvSpPr>
          <p:cNvPr id="117" name="Google Shape;117;p2"/>
          <p:cNvSpPr txBox="1">
            <a:spLocks noGrp="1"/>
          </p:cNvSpPr>
          <p:nvPr>
            <p:ph type="body" idx="1"/>
          </p:nvPr>
        </p:nvSpPr>
        <p:spPr>
          <a:xfrm>
            <a:off x="7106874" y="1978025"/>
            <a:ext cx="4094526" cy="377771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800"/>
              <a:buNone/>
            </a:pPr>
            <a:endParaRPr dirty="0">
              <a:latin typeface="DFKai-SB"/>
              <a:ea typeface="DFKai-SB"/>
              <a:cs typeface="DFKai-SB"/>
              <a:sym typeface="DFKai-SB"/>
            </a:endParaRPr>
          </a:p>
          <a:p>
            <a:pPr marL="0" lvl="0" indent="0" algn="ctr" rtl="0">
              <a:lnSpc>
                <a:spcPct val="90000"/>
              </a:lnSpc>
              <a:spcBef>
                <a:spcPts val="1000"/>
              </a:spcBef>
              <a:spcAft>
                <a:spcPts val="0"/>
              </a:spcAft>
              <a:buClr>
                <a:schemeClr val="dk1"/>
              </a:buClr>
              <a:buSzPts val="2800"/>
              <a:buNone/>
            </a:pPr>
            <a:endParaRPr dirty="0">
              <a:latin typeface="DFKai-SB"/>
              <a:ea typeface="DFKai-SB"/>
              <a:cs typeface="DFKai-SB"/>
              <a:sym typeface="DFKai-SB"/>
            </a:endParaRPr>
          </a:p>
          <a:p>
            <a:pPr marL="0" lvl="0" indent="0" algn="ctr" rtl="0">
              <a:lnSpc>
                <a:spcPct val="90000"/>
              </a:lnSpc>
              <a:spcBef>
                <a:spcPts val="1000"/>
              </a:spcBef>
              <a:spcAft>
                <a:spcPts val="0"/>
              </a:spcAft>
              <a:buClr>
                <a:schemeClr val="dk1"/>
              </a:buClr>
              <a:buSzPts val="2800"/>
              <a:buNone/>
            </a:pPr>
            <a:endParaRPr dirty="0">
              <a:latin typeface="DFKai-SB"/>
              <a:ea typeface="DFKai-SB"/>
              <a:cs typeface="DFKai-SB"/>
              <a:sym typeface="DFKai-SB"/>
            </a:endParaRPr>
          </a:p>
          <a:p>
            <a:pPr marL="0" lvl="0" indent="0" algn="ctr" rtl="0">
              <a:lnSpc>
                <a:spcPct val="90000"/>
              </a:lnSpc>
              <a:spcBef>
                <a:spcPts val="1000"/>
              </a:spcBef>
              <a:spcAft>
                <a:spcPts val="0"/>
              </a:spcAft>
              <a:buClr>
                <a:schemeClr val="dk1"/>
              </a:buClr>
              <a:buSzPts val="2800"/>
              <a:buNone/>
            </a:pPr>
            <a:r>
              <a:rPr lang="zh-TW" dirty="0">
                <a:latin typeface="DFKai-SB"/>
                <a:ea typeface="DFKai-SB"/>
                <a:cs typeface="DFKai-SB"/>
                <a:sym typeface="DFKai-SB"/>
              </a:rPr>
              <a:t> (照片)</a:t>
            </a:r>
            <a:endParaRPr dirty="0">
              <a:latin typeface="DFKai-SB"/>
              <a:ea typeface="DFKai-SB"/>
              <a:cs typeface="DFKai-SB"/>
              <a:sym typeface="DFKai-SB"/>
            </a:endParaRPr>
          </a:p>
        </p:txBody>
      </p:sp>
      <p:pic>
        <p:nvPicPr>
          <p:cNvPr id="3" name="圖片 2">
            <a:extLst>
              <a:ext uri="{FF2B5EF4-FFF2-40B4-BE49-F238E27FC236}">
                <a16:creationId xmlns:a16="http://schemas.microsoft.com/office/drawing/2014/main" id="{3DEF9C50-44E6-4E66-8219-FC538FE6C37B}"/>
              </a:ext>
            </a:extLst>
          </p:cNvPr>
          <p:cNvPicPr>
            <a:picLocks/>
          </p:cNvPicPr>
          <p:nvPr/>
        </p:nvPicPr>
        <p:blipFill>
          <a:blip r:embed="rId4"/>
          <a:stretch>
            <a:fillRect/>
          </a:stretch>
        </p:blipFill>
        <p:spPr>
          <a:xfrm>
            <a:off x="6846567" y="1746912"/>
            <a:ext cx="3477343" cy="3535535"/>
          </a:xfrm>
          <a:prstGeom prst="ellipse">
            <a:avLst/>
          </a:prstGeom>
          <a:ln w="63500" cap="rnd">
            <a:solidFill>
              <a:srgbClr val="002060"/>
            </a:solidFill>
            <a:prstDash val="dashDot"/>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23" name="Google Shape;123;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24" name="Google Shape;124;p3"/>
          <p:cNvPicPr preferRelativeResize="0"/>
          <p:nvPr/>
        </p:nvPicPr>
        <p:blipFill rotWithShape="1">
          <a:blip r:embed="rId3">
            <a:alphaModFix/>
          </a:blip>
          <a:srcRect/>
          <a:stretch/>
        </p:blipFill>
        <p:spPr>
          <a:xfrm>
            <a:off x="0" y="0"/>
            <a:ext cx="12191980" cy="6858000"/>
          </a:xfrm>
          <a:prstGeom prst="rect">
            <a:avLst/>
          </a:prstGeom>
          <a:noFill/>
          <a:ln>
            <a:noFill/>
          </a:ln>
        </p:spPr>
      </p:pic>
      <p:sp>
        <p:nvSpPr>
          <p:cNvPr id="125" name="Google Shape;125;p3"/>
          <p:cNvSpPr/>
          <p:nvPr/>
        </p:nvSpPr>
        <p:spPr>
          <a:xfrm>
            <a:off x="1024932" y="462224"/>
            <a:ext cx="4300694" cy="823965"/>
          </a:xfrm>
          <a:prstGeom prst="roundRect">
            <a:avLst>
              <a:gd name="adj" fmla="val 16667"/>
            </a:avLst>
          </a:prstGeom>
          <a:solidFill>
            <a:srgbClr val="0C3F6E"/>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zh-TW" sz="3200" b="1">
                <a:solidFill>
                  <a:schemeClr val="lt1"/>
                </a:solidFill>
                <a:latin typeface="DFKai-SB"/>
                <a:ea typeface="DFKai-SB"/>
                <a:cs typeface="DFKai-SB"/>
                <a:sym typeface="DFKai-SB"/>
              </a:rPr>
              <a:t>專案簡介</a:t>
            </a:r>
            <a:endParaRPr/>
          </a:p>
        </p:txBody>
      </p:sp>
      <p:sp>
        <p:nvSpPr>
          <p:cNvPr id="126" name="Google Shape;126;p3"/>
          <p:cNvSpPr txBox="1"/>
          <p:nvPr/>
        </p:nvSpPr>
        <p:spPr>
          <a:xfrm>
            <a:off x="990600" y="1978025"/>
            <a:ext cx="5487099" cy="435133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2860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專案名稱：</a:t>
            </a:r>
            <a:r>
              <a:rPr lang="zh-TW" altLang="en-US" sz="2800" dirty="0">
                <a:solidFill>
                  <a:schemeClr val="dk1"/>
                </a:solidFill>
                <a:latin typeface="DFKai-SB"/>
                <a:ea typeface="DFKai-SB"/>
                <a:cs typeface="DFKai-SB"/>
                <a:sym typeface="DFKai-SB"/>
              </a:rPr>
              <a:t>筆記部落格</a:t>
            </a:r>
            <a:endParaRPr sz="2800"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2860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此作品使用於：</a:t>
            </a:r>
            <a:r>
              <a:rPr lang="zh-TW" altLang="en-US" sz="2800" dirty="0">
                <a:solidFill>
                  <a:schemeClr val="dk1"/>
                </a:solidFill>
                <a:latin typeface="DFKai-SB"/>
                <a:ea typeface="DFKai-SB"/>
                <a:cs typeface="DFKai-SB"/>
                <a:sym typeface="DFKai-SB"/>
              </a:rPr>
              <a:t>分享筆記</a:t>
            </a:r>
            <a:endParaRPr sz="2800" dirty="0">
              <a:solidFill>
                <a:schemeClr val="dk1"/>
              </a:solidFill>
              <a:latin typeface="DFKai-SB"/>
              <a:ea typeface="DFKai-SB"/>
              <a:cs typeface="DFKai-SB"/>
              <a:sym typeface="DFKai-SB"/>
            </a:endParaRPr>
          </a:p>
        </p:txBody>
      </p:sp>
      <p:pic>
        <p:nvPicPr>
          <p:cNvPr id="3" name="圖片 2">
            <a:extLst>
              <a:ext uri="{FF2B5EF4-FFF2-40B4-BE49-F238E27FC236}">
                <a16:creationId xmlns:a16="http://schemas.microsoft.com/office/drawing/2014/main" id="{83DB32A4-4275-45FA-8DFE-D1920C430726}"/>
              </a:ext>
            </a:extLst>
          </p:cNvPr>
          <p:cNvPicPr>
            <a:picLocks noChangeAspect="1"/>
          </p:cNvPicPr>
          <p:nvPr/>
        </p:nvPicPr>
        <p:blipFill>
          <a:blip r:embed="rId4"/>
          <a:stretch>
            <a:fillRect/>
          </a:stretch>
        </p:blipFill>
        <p:spPr>
          <a:xfrm>
            <a:off x="5874663" y="3367088"/>
            <a:ext cx="4145396" cy="2886075"/>
          </a:xfrm>
          <a:prstGeom prst="rect">
            <a:avLst/>
          </a:prstGeom>
          <a:ln>
            <a:noFill/>
          </a:ln>
          <a:effectLst>
            <a:outerShdw blurRad="292100" dist="139700" dir="2700000" algn="tl" rotWithShape="0">
              <a:srgbClr val="333333">
                <a:alpha val="65000"/>
              </a:srgbClr>
            </a:outerShdw>
          </a:effectLst>
        </p:spPr>
      </p:pic>
      <p:pic>
        <p:nvPicPr>
          <p:cNvPr id="2" name="圖片 1">
            <a:extLst>
              <a:ext uri="{FF2B5EF4-FFF2-40B4-BE49-F238E27FC236}">
                <a16:creationId xmlns:a16="http://schemas.microsoft.com/office/drawing/2014/main" id="{58A72252-8F7D-4656-B943-8F0061868CB3}"/>
              </a:ext>
            </a:extLst>
          </p:cNvPr>
          <p:cNvPicPr>
            <a:picLocks noChangeAspect="1"/>
          </p:cNvPicPr>
          <p:nvPr/>
        </p:nvPicPr>
        <p:blipFill>
          <a:blip r:embed="rId5"/>
          <a:stretch>
            <a:fillRect/>
          </a:stretch>
        </p:blipFill>
        <p:spPr>
          <a:xfrm>
            <a:off x="7334250" y="1346953"/>
            <a:ext cx="4390582" cy="2830595"/>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33" name="Google Shape;133;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34" name="Google Shape;134;p4"/>
          <p:cNvPicPr preferRelativeResize="0"/>
          <p:nvPr/>
        </p:nvPicPr>
        <p:blipFill rotWithShape="1">
          <a:blip r:embed="rId3">
            <a:alphaModFix/>
          </a:blip>
          <a:srcRect/>
          <a:stretch/>
        </p:blipFill>
        <p:spPr>
          <a:xfrm>
            <a:off x="0" y="0"/>
            <a:ext cx="12191980" cy="6858000"/>
          </a:xfrm>
          <a:prstGeom prst="rect">
            <a:avLst/>
          </a:prstGeom>
          <a:noFill/>
          <a:ln>
            <a:noFill/>
          </a:ln>
        </p:spPr>
      </p:pic>
      <p:sp>
        <p:nvSpPr>
          <p:cNvPr id="135" name="Google Shape;135;p4"/>
          <p:cNvSpPr/>
          <p:nvPr/>
        </p:nvSpPr>
        <p:spPr>
          <a:xfrm>
            <a:off x="1024932" y="462224"/>
            <a:ext cx="4300694" cy="823965"/>
          </a:xfrm>
          <a:prstGeom prst="roundRect">
            <a:avLst>
              <a:gd name="adj" fmla="val 16667"/>
            </a:avLst>
          </a:prstGeom>
          <a:solidFill>
            <a:srgbClr val="0C3F6E"/>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zh-TW" sz="3200" b="1">
                <a:solidFill>
                  <a:schemeClr val="lt1"/>
                </a:solidFill>
                <a:latin typeface="DFKai-SB"/>
                <a:ea typeface="DFKai-SB"/>
                <a:cs typeface="DFKai-SB"/>
                <a:sym typeface="DFKai-SB"/>
              </a:rPr>
              <a:t>製作專案的動機</a:t>
            </a:r>
            <a:endParaRPr sz="3200" b="1">
              <a:solidFill>
                <a:schemeClr val="lt1"/>
              </a:solidFill>
              <a:latin typeface="DFKai-SB"/>
              <a:ea typeface="DFKai-SB"/>
              <a:cs typeface="DFKai-SB"/>
              <a:sym typeface="DFKai-SB"/>
            </a:endParaRPr>
          </a:p>
        </p:txBody>
      </p:sp>
      <p:sp>
        <p:nvSpPr>
          <p:cNvPr id="136" name="Google Shape;136;p4"/>
          <p:cNvSpPr txBox="1"/>
          <p:nvPr/>
        </p:nvSpPr>
        <p:spPr>
          <a:xfrm>
            <a:off x="990600" y="1978025"/>
            <a:ext cx="5487099" cy="4351338"/>
          </a:xfrm>
          <a:prstGeom prst="rect">
            <a:avLst/>
          </a:prstGeom>
          <a:noFill/>
          <a:ln>
            <a:noFill/>
          </a:ln>
        </p:spPr>
        <p:txBody>
          <a:bodyPr spcFirstLastPara="1" wrap="square" lIns="91425" tIns="45700" rIns="91425" bIns="45700" anchor="t" anchorCtr="0">
            <a:normAutofit fontScale="92500"/>
          </a:bodyPr>
          <a:lstStyle/>
          <a:p>
            <a:pPr marL="0" marR="0" lvl="0" indent="0" algn="l" rtl="0">
              <a:lnSpc>
                <a:spcPct val="90000"/>
              </a:lnSpc>
              <a:spcBef>
                <a:spcPts val="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2860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為什麼會想製作這個主題</a:t>
            </a:r>
            <a:endParaRPr sz="2800"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endParaRPr lang="en-US" altLang="zh-TW" sz="2800" dirty="0">
              <a:solidFill>
                <a:schemeClr val="dk1"/>
              </a:solidFill>
              <a:latin typeface="DFKai-SB"/>
              <a:ea typeface="DFKai-SB"/>
              <a:cs typeface="DFKai-SB"/>
              <a:sym typeface="DFKai-SB"/>
            </a:endParaRPr>
          </a:p>
          <a:p>
            <a:pPr marL="228600" marR="0" lvl="0" indent="-50800" algn="just" rtl="0">
              <a:lnSpc>
                <a:spcPct val="200000"/>
              </a:lnSpc>
              <a:spcBef>
                <a:spcPts val="1000"/>
              </a:spcBef>
              <a:spcAft>
                <a:spcPts val="0"/>
              </a:spcAft>
              <a:buClr>
                <a:schemeClr val="dk1"/>
              </a:buClr>
              <a:buSzPts val="2800"/>
              <a:buFont typeface="Arial"/>
              <a:buNone/>
            </a:pPr>
            <a:r>
              <a:rPr lang="en-US" altLang="zh-TW" sz="2000" dirty="0">
                <a:solidFill>
                  <a:schemeClr val="dk1"/>
                </a:solidFill>
                <a:latin typeface="DFKai-SB"/>
                <a:ea typeface="DFKai-SB"/>
                <a:cs typeface="DFKai-SB"/>
                <a:sym typeface="DFKai-SB"/>
              </a:rPr>
              <a:t>	</a:t>
            </a:r>
            <a:r>
              <a:rPr lang="zh-TW" altLang="en-US" sz="2000" dirty="0">
                <a:solidFill>
                  <a:schemeClr val="dk1"/>
                </a:solidFill>
                <a:latin typeface="DFKai-SB"/>
                <a:ea typeface="DFKai-SB"/>
                <a:cs typeface="DFKai-SB"/>
                <a:sym typeface="DFKai-SB"/>
              </a:rPr>
              <a:t>在一次跟達內小幫手確認進度中想索取學長姐們的筆記，卻發現沒有可以留存或有一個共同的平台可以使用，因此計畫結合課程中學到的</a:t>
            </a:r>
            <a:r>
              <a:rPr lang="en-US" altLang="zh-TW" sz="2000" dirty="0">
                <a:solidFill>
                  <a:schemeClr val="dk1"/>
                </a:solidFill>
                <a:latin typeface="DFKai-SB"/>
                <a:ea typeface="DFKai-SB"/>
                <a:cs typeface="DFKai-SB"/>
                <a:sym typeface="DFKai-SB"/>
              </a:rPr>
              <a:t>Web</a:t>
            </a:r>
            <a:r>
              <a:rPr lang="zh-TW" altLang="en-US" sz="2000" dirty="0">
                <a:solidFill>
                  <a:schemeClr val="dk1"/>
                </a:solidFill>
                <a:latin typeface="DFKai-SB"/>
                <a:ea typeface="DFKai-SB"/>
                <a:cs typeface="DFKai-SB"/>
                <a:sym typeface="DFKai-SB"/>
              </a:rPr>
              <a:t>前端框架</a:t>
            </a:r>
            <a:r>
              <a:rPr lang="en-US" altLang="zh-TW" sz="2000" dirty="0">
                <a:solidFill>
                  <a:schemeClr val="dk1"/>
                </a:solidFill>
                <a:latin typeface="DFKai-SB"/>
                <a:ea typeface="DFKai-SB"/>
                <a:cs typeface="DFKai-SB"/>
                <a:sym typeface="DFKai-SB"/>
              </a:rPr>
              <a:t>Vue</a:t>
            </a:r>
            <a:r>
              <a:rPr lang="zh-TW" altLang="en-US" sz="2000" dirty="0">
                <a:solidFill>
                  <a:schemeClr val="dk1"/>
                </a:solidFill>
                <a:latin typeface="DFKai-SB"/>
                <a:ea typeface="DFKai-SB"/>
                <a:cs typeface="DFKai-SB"/>
                <a:sym typeface="DFKai-SB"/>
              </a:rPr>
              <a:t>與後端</a:t>
            </a:r>
            <a:r>
              <a:rPr lang="en-US" altLang="zh-TW" sz="2000" dirty="0">
                <a:solidFill>
                  <a:schemeClr val="dk1"/>
                </a:solidFill>
                <a:latin typeface="DFKai-SB"/>
                <a:ea typeface="DFKai-SB"/>
                <a:cs typeface="DFKai-SB"/>
                <a:sym typeface="DFKai-SB"/>
              </a:rPr>
              <a:t>Node.js</a:t>
            </a:r>
            <a:r>
              <a:rPr lang="zh-TW" altLang="en-US" sz="2000" dirty="0">
                <a:solidFill>
                  <a:schemeClr val="dk1"/>
                </a:solidFill>
                <a:latin typeface="DFKai-SB"/>
                <a:ea typeface="DFKai-SB"/>
                <a:cs typeface="DFKai-SB"/>
                <a:sym typeface="DFKai-SB"/>
              </a:rPr>
              <a:t>、</a:t>
            </a:r>
            <a:r>
              <a:rPr lang="en-US" altLang="zh-TW" sz="2000" dirty="0">
                <a:solidFill>
                  <a:schemeClr val="dk1"/>
                </a:solidFill>
                <a:latin typeface="DFKai-SB"/>
                <a:ea typeface="DFKai-SB"/>
                <a:cs typeface="DFKai-SB"/>
                <a:sym typeface="DFKai-SB"/>
              </a:rPr>
              <a:t>MySQL</a:t>
            </a:r>
            <a:r>
              <a:rPr lang="zh-TW" altLang="en-US" sz="2000" dirty="0">
                <a:solidFill>
                  <a:schemeClr val="dk1"/>
                </a:solidFill>
                <a:latin typeface="DFKai-SB"/>
                <a:ea typeface="DFKai-SB"/>
                <a:cs typeface="DFKai-SB"/>
                <a:sym typeface="DFKai-SB"/>
              </a:rPr>
              <a:t>來實作。</a:t>
            </a:r>
            <a:endParaRPr sz="2000" dirty="0">
              <a:solidFill>
                <a:schemeClr val="dk1"/>
              </a:solidFill>
              <a:latin typeface="DFKai-SB"/>
              <a:ea typeface="DFKai-SB"/>
              <a:cs typeface="DFKai-SB"/>
              <a:sym typeface="DFKai-SB"/>
            </a:endParaRPr>
          </a:p>
        </p:txBody>
      </p:sp>
      <p:pic>
        <p:nvPicPr>
          <p:cNvPr id="8" name="Picture 2" descr="ozenero | Mobile &amp;amp; Web Programming Tutorials">
            <a:extLst>
              <a:ext uri="{FF2B5EF4-FFF2-40B4-BE49-F238E27FC236}">
                <a16:creationId xmlns:a16="http://schemas.microsoft.com/office/drawing/2014/main" id="{247066AD-DE04-48D6-A96F-B15273F725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2414" y="1415257"/>
            <a:ext cx="4163786" cy="1943100"/>
          </a:xfrm>
          <a:prstGeom prst="rect">
            <a:avLst/>
          </a:prstGeom>
          <a:noFill/>
          <a:extLst>
            <a:ext uri="{909E8E84-426E-40DD-AFC4-6F175D3DCCD1}">
              <a14:hiddenFill xmlns:a14="http://schemas.microsoft.com/office/drawing/2010/main">
                <a:solidFill>
                  <a:srgbClr val="FFFFFF"/>
                </a:solidFill>
              </a14:hiddenFill>
            </a:ext>
          </a:extLst>
        </p:spPr>
      </p:pic>
      <p:sp>
        <p:nvSpPr>
          <p:cNvPr id="2" name="等於 1">
            <a:extLst>
              <a:ext uri="{FF2B5EF4-FFF2-40B4-BE49-F238E27FC236}">
                <a16:creationId xmlns:a16="http://schemas.microsoft.com/office/drawing/2014/main" id="{C26D57C4-4B5A-473A-AC10-A058ED2C3EA5}"/>
              </a:ext>
            </a:extLst>
          </p:cNvPr>
          <p:cNvSpPr/>
          <p:nvPr/>
        </p:nvSpPr>
        <p:spPr>
          <a:xfrm rot="5400000">
            <a:off x="9020967" y="3344071"/>
            <a:ext cx="1246188" cy="1057275"/>
          </a:xfrm>
          <a:prstGeom prst="mathEqual">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solidFill>
                <a:schemeClr val="tx1"/>
              </a:solidFill>
            </a:endParaRPr>
          </a:p>
        </p:txBody>
      </p:sp>
      <p:pic>
        <p:nvPicPr>
          <p:cNvPr id="4" name="圖片 3">
            <a:extLst>
              <a:ext uri="{FF2B5EF4-FFF2-40B4-BE49-F238E27FC236}">
                <a16:creationId xmlns:a16="http://schemas.microsoft.com/office/drawing/2014/main" id="{B06DCDC6-E304-45A6-9E4D-016E9D0CC48C}"/>
              </a:ext>
            </a:extLst>
          </p:cNvPr>
          <p:cNvPicPr>
            <a:picLocks noChangeAspect="1"/>
          </p:cNvPicPr>
          <p:nvPr/>
        </p:nvPicPr>
        <p:blipFill>
          <a:blip r:embed="rId5"/>
          <a:stretch>
            <a:fillRect/>
          </a:stretch>
        </p:blipFill>
        <p:spPr>
          <a:xfrm>
            <a:off x="8924330" y="4471193"/>
            <a:ext cx="1824692" cy="19431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43" name="Google Shape;143;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44" name="Google Shape;144;p5"/>
          <p:cNvPicPr preferRelativeResize="0"/>
          <p:nvPr/>
        </p:nvPicPr>
        <p:blipFill rotWithShape="1">
          <a:blip r:embed="rId3">
            <a:alphaModFix/>
          </a:blip>
          <a:srcRect/>
          <a:stretch/>
        </p:blipFill>
        <p:spPr>
          <a:xfrm>
            <a:off x="20" y="0"/>
            <a:ext cx="12191980" cy="6858000"/>
          </a:xfrm>
          <a:prstGeom prst="rect">
            <a:avLst/>
          </a:prstGeom>
          <a:noFill/>
          <a:ln>
            <a:noFill/>
          </a:ln>
        </p:spPr>
      </p:pic>
      <p:sp>
        <p:nvSpPr>
          <p:cNvPr id="145" name="Google Shape;145;p5"/>
          <p:cNvSpPr/>
          <p:nvPr/>
        </p:nvSpPr>
        <p:spPr>
          <a:xfrm>
            <a:off x="1024932" y="462224"/>
            <a:ext cx="4300694" cy="823965"/>
          </a:xfrm>
          <a:prstGeom prst="roundRect">
            <a:avLst>
              <a:gd name="adj" fmla="val 16667"/>
            </a:avLst>
          </a:prstGeom>
          <a:solidFill>
            <a:srgbClr val="0C3F6E"/>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zh-TW" sz="3200" b="1">
                <a:solidFill>
                  <a:schemeClr val="lt1"/>
                </a:solidFill>
                <a:latin typeface="DFKai-SB"/>
                <a:ea typeface="DFKai-SB"/>
                <a:cs typeface="DFKai-SB"/>
                <a:sym typeface="DFKai-SB"/>
              </a:rPr>
              <a:t>重點技術 ❶</a:t>
            </a:r>
            <a:endParaRPr sz="3200" b="1">
              <a:solidFill>
                <a:schemeClr val="lt1"/>
              </a:solidFill>
              <a:latin typeface="DFKai-SB"/>
              <a:ea typeface="DFKai-SB"/>
              <a:cs typeface="DFKai-SB"/>
              <a:sym typeface="DFKai-SB"/>
            </a:endParaRPr>
          </a:p>
        </p:txBody>
      </p:sp>
      <p:sp>
        <p:nvSpPr>
          <p:cNvPr id="146" name="Google Shape;146;p5"/>
          <p:cNvSpPr txBox="1"/>
          <p:nvPr/>
        </p:nvSpPr>
        <p:spPr>
          <a:xfrm>
            <a:off x="11201400" y="3618972"/>
            <a:ext cx="2386523" cy="2201866"/>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p:txBody>
      </p:sp>
      <p:sp>
        <p:nvSpPr>
          <p:cNvPr id="147" name="Google Shape;147;p5"/>
          <p:cNvSpPr txBox="1"/>
          <p:nvPr/>
        </p:nvSpPr>
        <p:spPr>
          <a:xfrm>
            <a:off x="584295" y="1551805"/>
            <a:ext cx="6384890" cy="435133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2860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列出重點技術名稱及重點技術說明</a:t>
            </a:r>
            <a:endParaRPr lang="en-US" altLang="zh-TW" sz="2800" dirty="0">
              <a:solidFill>
                <a:schemeClr val="dk1"/>
              </a:solidFill>
              <a:latin typeface="DFKai-SB"/>
              <a:ea typeface="DFKai-SB"/>
              <a:cs typeface="DFKai-SB"/>
              <a:sym typeface="DFKai-SB"/>
            </a:endParaRPr>
          </a:p>
          <a:p>
            <a:pPr marL="228600" marR="0" lvl="0" indent="-228600" algn="l" rtl="0">
              <a:lnSpc>
                <a:spcPct val="90000"/>
              </a:lnSpc>
              <a:spcBef>
                <a:spcPts val="1000"/>
              </a:spcBef>
              <a:spcAft>
                <a:spcPts val="0"/>
              </a:spcAft>
              <a:buClr>
                <a:schemeClr val="dk1"/>
              </a:buClr>
              <a:buSzPts val="2800"/>
              <a:buFont typeface="Arial"/>
              <a:buChar char="•"/>
            </a:pPr>
            <a:endParaRPr lang="en-US" altLang="zh-TW" sz="2800" dirty="0">
              <a:solidFill>
                <a:schemeClr val="dk1"/>
              </a:solidFill>
              <a:latin typeface="DFKai-SB"/>
              <a:ea typeface="DFKai-SB"/>
              <a:cs typeface="DFKai-SB"/>
              <a:sym typeface="DFKai-SB"/>
            </a:endParaRPr>
          </a:p>
          <a:p>
            <a:pPr marR="0" lvl="0" algn="l" rtl="0">
              <a:lnSpc>
                <a:spcPct val="90000"/>
              </a:lnSpc>
              <a:spcBef>
                <a:spcPts val="1000"/>
              </a:spcBef>
              <a:spcAft>
                <a:spcPts val="0"/>
              </a:spcAft>
              <a:buClr>
                <a:schemeClr val="dk1"/>
              </a:buClr>
              <a:buSzPts val="2800"/>
            </a:pPr>
            <a:r>
              <a:rPr lang="zh-TW" altLang="en-US" sz="2800" dirty="0">
                <a:solidFill>
                  <a:schemeClr val="dk1"/>
                </a:solidFill>
                <a:latin typeface="DFKai-SB"/>
                <a:ea typeface="DFKai-SB"/>
                <a:cs typeface="DFKai-SB"/>
                <a:sym typeface="DFKai-SB"/>
              </a:rPr>
              <a:t>  </a:t>
            </a:r>
            <a:r>
              <a:rPr lang="en-US" altLang="zh-TW" sz="2000" dirty="0">
                <a:solidFill>
                  <a:schemeClr val="dk1"/>
                </a:solidFill>
                <a:latin typeface="DFKai-SB"/>
                <a:ea typeface="DFKai-SB"/>
                <a:cs typeface="DFKai-SB"/>
                <a:sym typeface="DFKai-SB"/>
              </a:rPr>
              <a:t>Vue(</a:t>
            </a:r>
            <a:r>
              <a:rPr lang="zh-TW" altLang="en-US" sz="2000" dirty="0">
                <a:solidFill>
                  <a:schemeClr val="dk1"/>
                </a:solidFill>
                <a:latin typeface="DFKai-SB"/>
                <a:ea typeface="DFKai-SB"/>
                <a:cs typeface="DFKai-SB"/>
                <a:sym typeface="DFKai-SB"/>
              </a:rPr>
              <a:t>前端</a:t>
            </a:r>
            <a:r>
              <a:rPr lang="en-US" altLang="zh-TW" sz="2000" dirty="0">
                <a:solidFill>
                  <a:schemeClr val="dk1"/>
                </a:solidFill>
                <a:latin typeface="DFKai-SB"/>
                <a:ea typeface="DFKai-SB"/>
                <a:cs typeface="DFKai-SB"/>
                <a:sym typeface="DFKai-SB"/>
              </a:rPr>
              <a:t>) + Node.js(</a:t>
            </a:r>
            <a:r>
              <a:rPr lang="zh-TW" altLang="en-US" sz="2000" dirty="0">
                <a:solidFill>
                  <a:schemeClr val="dk1"/>
                </a:solidFill>
                <a:latin typeface="DFKai-SB"/>
                <a:ea typeface="DFKai-SB"/>
                <a:cs typeface="DFKai-SB"/>
                <a:sym typeface="DFKai-SB"/>
              </a:rPr>
              <a:t>後端</a:t>
            </a:r>
            <a:r>
              <a:rPr lang="en-US" altLang="zh-TW" sz="2000" dirty="0">
                <a:solidFill>
                  <a:schemeClr val="dk1"/>
                </a:solidFill>
                <a:latin typeface="DFKai-SB"/>
                <a:ea typeface="DFKai-SB"/>
                <a:cs typeface="DFKai-SB"/>
                <a:sym typeface="DFKai-SB"/>
              </a:rPr>
              <a:t>) + MySQL(</a:t>
            </a:r>
            <a:r>
              <a:rPr lang="zh-TW" altLang="en-US" sz="2000" dirty="0">
                <a:solidFill>
                  <a:schemeClr val="dk1"/>
                </a:solidFill>
                <a:latin typeface="DFKai-SB"/>
                <a:ea typeface="DFKai-SB"/>
                <a:cs typeface="DFKai-SB"/>
                <a:sym typeface="DFKai-SB"/>
              </a:rPr>
              <a:t>資料庫</a:t>
            </a:r>
            <a:r>
              <a:rPr lang="en-US" altLang="zh-TW" sz="2000" dirty="0">
                <a:solidFill>
                  <a:schemeClr val="dk1"/>
                </a:solidFill>
                <a:latin typeface="DFKai-SB"/>
                <a:ea typeface="DFKai-SB"/>
                <a:cs typeface="DFKai-SB"/>
                <a:sym typeface="DFKai-SB"/>
              </a:rPr>
              <a:t>)</a:t>
            </a:r>
            <a:r>
              <a:rPr lang="zh-TW" altLang="en-US" sz="2000" dirty="0">
                <a:solidFill>
                  <a:schemeClr val="dk1"/>
                </a:solidFill>
                <a:latin typeface="DFKai-SB"/>
                <a:ea typeface="DFKai-SB"/>
                <a:cs typeface="DFKai-SB"/>
                <a:sym typeface="DFKai-SB"/>
              </a:rPr>
              <a:t>。</a:t>
            </a:r>
            <a:endParaRPr sz="2000" dirty="0">
              <a:solidFill>
                <a:schemeClr val="dk1"/>
              </a:solidFill>
              <a:latin typeface="DFKai-SB"/>
              <a:ea typeface="DFKai-SB"/>
              <a:cs typeface="DFKai-SB"/>
              <a:sym typeface="DFKai-SB"/>
            </a:endParaRPr>
          </a:p>
          <a:p>
            <a:pPr marL="228600" lvl="0" indent="-50800">
              <a:lnSpc>
                <a:spcPct val="90000"/>
              </a:lnSpc>
              <a:spcBef>
                <a:spcPts val="1000"/>
              </a:spcBef>
              <a:buClr>
                <a:schemeClr val="dk1"/>
              </a:buClr>
              <a:buSzPts val="2800"/>
            </a:pPr>
            <a:endParaRPr lang="en-US" sz="2800" dirty="0">
              <a:solidFill>
                <a:schemeClr val="dk1"/>
              </a:solidFill>
              <a:latin typeface="DFKai-SB"/>
              <a:ea typeface="DFKai-SB"/>
              <a:cs typeface="DFKai-SB"/>
              <a:sym typeface="DFKai-SB"/>
            </a:endParaRPr>
          </a:p>
        </p:txBody>
      </p:sp>
      <p:pic>
        <p:nvPicPr>
          <p:cNvPr id="1026" name="Picture 2" descr="ozenero | Mobile &amp;amp; Web Programming Tutorials">
            <a:extLst>
              <a:ext uri="{FF2B5EF4-FFF2-40B4-BE49-F238E27FC236}">
                <a16:creationId xmlns:a16="http://schemas.microsoft.com/office/drawing/2014/main" id="{5F1B5684-106F-4AA8-ABEF-E5DBAA92C6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5516" y="4168251"/>
            <a:ext cx="3541258" cy="1652587"/>
          </a:xfrm>
          <a:prstGeom prst="rect">
            <a:avLst/>
          </a:prstGeom>
          <a:noFill/>
          <a:extLst>
            <a:ext uri="{909E8E84-426E-40DD-AFC4-6F175D3DCCD1}">
              <a14:hiddenFill xmlns:a14="http://schemas.microsoft.com/office/drawing/2010/main">
                <a:solidFill>
                  <a:srgbClr val="FFFFFF"/>
                </a:solidFill>
              </a14:hiddenFill>
            </a:ext>
          </a:extLst>
        </p:spPr>
      </p:pic>
      <p:pic>
        <p:nvPicPr>
          <p:cNvPr id="2" name="圖片 1">
            <a:extLst>
              <a:ext uri="{FF2B5EF4-FFF2-40B4-BE49-F238E27FC236}">
                <a16:creationId xmlns:a16="http://schemas.microsoft.com/office/drawing/2014/main" id="{7302E953-8849-4317-9A00-34C93FF8F3C9}"/>
              </a:ext>
            </a:extLst>
          </p:cNvPr>
          <p:cNvPicPr>
            <a:picLocks noChangeAspect="1"/>
          </p:cNvPicPr>
          <p:nvPr/>
        </p:nvPicPr>
        <p:blipFill>
          <a:blip r:embed="rId5"/>
          <a:stretch>
            <a:fillRect/>
          </a:stretch>
        </p:blipFill>
        <p:spPr>
          <a:xfrm>
            <a:off x="6142387" y="3829991"/>
            <a:ext cx="2477101" cy="2662884"/>
          </a:xfrm>
          <a:prstGeom prst="rect">
            <a:avLst/>
          </a:prstGeom>
        </p:spPr>
      </p:pic>
      <p:pic>
        <p:nvPicPr>
          <p:cNvPr id="3" name="圖片 2">
            <a:extLst>
              <a:ext uri="{FF2B5EF4-FFF2-40B4-BE49-F238E27FC236}">
                <a16:creationId xmlns:a16="http://schemas.microsoft.com/office/drawing/2014/main" id="{C2544F29-D14A-482B-ABB0-0234D5D459F4}"/>
              </a:ext>
            </a:extLst>
          </p:cNvPr>
          <p:cNvPicPr>
            <a:picLocks noChangeAspect="1"/>
          </p:cNvPicPr>
          <p:nvPr/>
        </p:nvPicPr>
        <p:blipFill>
          <a:blip r:embed="rId6"/>
          <a:stretch>
            <a:fillRect/>
          </a:stretch>
        </p:blipFill>
        <p:spPr>
          <a:xfrm>
            <a:off x="7911328" y="2900138"/>
            <a:ext cx="2451872" cy="2635762"/>
          </a:xfrm>
          <a:prstGeom prst="rect">
            <a:avLst/>
          </a:prstGeom>
        </p:spPr>
      </p:pic>
      <p:pic>
        <p:nvPicPr>
          <p:cNvPr id="4" name="圖片 3">
            <a:extLst>
              <a:ext uri="{FF2B5EF4-FFF2-40B4-BE49-F238E27FC236}">
                <a16:creationId xmlns:a16="http://schemas.microsoft.com/office/drawing/2014/main" id="{2DE3D1EA-9D19-4C87-B823-8956D83C7D6D}"/>
              </a:ext>
            </a:extLst>
          </p:cNvPr>
          <p:cNvPicPr>
            <a:picLocks noChangeAspect="1"/>
          </p:cNvPicPr>
          <p:nvPr/>
        </p:nvPicPr>
        <p:blipFill>
          <a:blip r:embed="rId7"/>
          <a:stretch>
            <a:fillRect/>
          </a:stretch>
        </p:blipFill>
        <p:spPr>
          <a:xfrm>
            <a:off x="9251220" y="1361516"/>
            <a:ext cx="2531689" cy="272156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53" name="Google Shape;153;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54" name="Google Shape;154;p6"/>
          <p:cNvPicPr preferRelativeResize="0"/>
          <p:nvPr/>
        </p:nvPicPr>
        <p:blipFill rotWithShape="1">
          <a:blip r:embed="rId3">
            <a:alphaModFix/>
          </a:blip>
          <a:srcRect/>
          <a:stretch/>
        </p:blipFill>
        <p:spPr>
          <a:xfrm>
            <a:off x="0" y="0"/>
            <a:ext cx="12191980" cy="6858000"/>
          </a:xfrm>
          <a:prstGeom prst="rect">
            <a:avLst/>
          </a:prstGeom>
          <a:noFill/>
          <a:ln>
            <a:noFill/>
          </a:ln>
        </p:spPr>
      </p:pic>
      <p:sp>
        <p:nvSpPr>
          <p:cNvPr id="155" name="Google Shape;155;p6"/>
          <p:cNvSpPr/>
          <p:nvPr/>
        </p:nvSpPr>
        <p:spPr>
          <a:xfrm>
            <a:off x="1024932" y="462224"/>
            <a:ext cx="4300694" cy="823965"/>
          </a:xfrm>
          <a:prstGeom prst="roundRect">
            <a:avLst>
              <a:gd name="adj" fmla="val 16667"/>
            </a:avLst>
          </a:prstGeom>
          <a:solidFill>
            <a:srgbClr val="0C3F6E"/>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zh-TW" sz="3200" b="1">
                <a:solidFill>
                  <a:schemeClr val="lt1"/>
                </a:solidFill>
                <a:latin typeface="DFKai-SB"/>
                <a:ea typeface="DFKai-SB"/>
                <a:cs typeface="DFKai-SB"/>
                <a:sym typeface="DFKai-SB"/>
              </a:rPr>
              <a:t>重點技術 ❷</a:t>
            </a:r>
            <a:endParaRPr sz="3200" b="1">
              <a:solidFill>
                <a:schemeClr val="lt1"/>
              </a:solidFill>
              <a:latin typeface="DFKai-SB"/>
              <a:ea typeface="DFKai-SB"/>
              <a:cs typeface="DFKai-SB"/>
              <a:sym typeface="DFKai-SB"/>
            </a:endParaRPr>
          </a:p>
        </p:txBody>
      </p:sp>
      <p:sp>
        <p:nvSpPr>
          <p:cNvPr id="157" name="Google Shape;157;p6"/>
          <p:cNvSpPr txBox="1"/>
          <p:nvPr/>
        </p:nvSpPr>
        <p:spPr>
          <a:xfrm>
            <a:off x="352415" y="970756"/>
            <a:ext cx="6384890" cy="435133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2860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列出重點技術名稱及重點技術說明</a:t>
            </a:r>
            <a:endParaRPr sz="2800"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endParaRPr sz="900" dirty="0">
              <a:solidFill>
                <a:schemeClr val="dk1"/>
              </a:solidFill>
              <a:latin typeface="DFKai-SB"/>
              <a:ea typeface="DFKai-SB"/>
              <a:cs typeface="DFKai-SB"/>
              <a:sym typeface="DFKai-SB"/>
            </a:endParaRPr>
          </a:p>
          <a:p>
            <a:pPr marL="228600" lvl="0" indent="-50800">
              <a:lnSpc>
                <a:spcPct val="90000"/>
              </a:lnSpc>
              <a:spcBef>
                <a:spcPts val="1000"/>
              </a:spcBef>
              <a:buClr>
                <a:schemeClr val="dk1"/>
              </a:buClr>
              <a:buSzPts val="2800"/>
            </a:pPr>
            <a:r>
              <a:rPr lang="en-US" altLang="zh-TW" sz="2000" dirty="0">
                <a:solidFill>
                  <a:schemeClr val="dk1"/>
                </a:solidFill>
                <a:latin typeface="DFKai-SB"/>
                <a:ea typeface="DFKai-SB"/>
                <a:cs typeface="DFKai-SB"/>
                <a:sym typeface="DFKai-SB"/>
              </a:rPr>
              <a:t>Google </a:t>
            </a:r>
            <a:r>
              <a:rPr lang="en-US" altLang="zh-TW" sz="2000" dirty="0" err="1">
                <a:solidFill>
                  <a:schemeClr val="dk1"/>
                </a:solidFill>
                <a:latin typeface="DFKai-SB"/>
                <a:ea typeface="DFKai-SB"/>
                <a:cs typeface="DFKai-SB"/>
                <a:sym typeface="DFKai-SB"/>
              </a:rPr>
              <a:t>reCAPTCHA</a:t>
            </a:r>
            <a:r>
              <a:rPr lang="en-US" altLang="zh-TW" sz="2000" dirty="0">
                <a:solidFill>
                  <a:schemeClr val="dk1"/>
                </a:solidFill>
                <a:latin typeface="DFKai-SB"/>
                <a:ea typeface="DFKai-SB"/>
                <a:cs typeface="DFKai-SB"/>
                <a:sym typeface="DFKai-SB"/>
              </a:rPr>
              <a:t> V.3 </a:t>
            </a:r>
            <a:r>
              <a:rPr lang="zh-TW" altLang="en-US" sz="2000" dirty="0">
                <a:solidFill>
                  <a:schemeClr val="dk1"/>
                </a:solidFill>
                <a:latin typeface="DFKai-SB"/>
                <a:ea typeface="DFKai-SB"/>
                <a:cs typeface="DFKai-SB"/>
                <a:sym typeface="DFKai-SB"/>
              </a:rPr>
              <a:t>驗證機器人：</a:t>
            </a:r>
            <a:endParaRPr lang="en-US" altLang="zh-TW" sz="2000" dirty="0">
              <a:solidFill>
                <a:schemeClr val="dk1"/>
              </a:solidFill>
              <a:latin typeface="DFKai-SB"/>
              <a:ea typeface="DFKai-SB"/>
              <a:cs typeface="DFKai-SB"/>
              <a:sym typeface="DFKai-SB"/>
            </a:endParaRPr>
          </a:p>
          <a:p>
            <a:pPr marL="228600" lvl="0" indent="-50800">
              <a:lnSpc>
                <a:spcPct val="150000"/>
              </a:lnSpc>
              <a:spcBef>
                <a:spcPts val="1000"/>
              </a:spcBef>
              <a:buClr>
                <a:schemeClr val="dk1"/>
              </a:buClr>
              <a:buSzPts val="2800"/>
            </a:pPr>
            <a:r>
              <a:rPr lang="en-US" altLang="zh-TW" sz="2000" dirty="0">
                <a:solidFill>
                  <a:schemeClr val="dk1"/>
                </a:solidFill>
                <a:latin typeface="DFKai-SB"/>
                <a:ea typeface="DFKai-SB"/>
                <a:cs typeface="DFKai-SB"/>
                <a:sym typeface="DFKai-SB"/>
              </a:rPr>
              <a:t>	</a:t>
            </a:r>
            <a:r>
              <a:rPr lang="zh-TW" altLang="en-US" sz="1600" dirty="0">
                <a:solidFill>
                  <a:schemeClr val="dk1"/>
                </a:solidFill>
                <a:latin typeface="DFKai-SB"/>
                <a:ea typeface="DFKai-SB"/>
                <a:cs typeface="DFKai-SB"/>
                <a:sym typeface="DFKai-SB"/>
              </a:rPr>
              <a:t>在客戶端用戶填寫完資料後會產生一組憑證，傳送至後端後透過呼叫</a:t>
            </a:r>
            <a:r>
              <a:rPr lang="en-US" altLang="zh-TW" sz="1600" dirty="0">
                <a:solidFill>
                  <a:schemeClr val="dk1"/>
                </a:solidFill>
                <a:latin typeface="DFKai-SB"/>
                <a:ea typeface="DFKai-SB"/>
                <a:cs typeface="DFKai-SB"/>
                <a:sym typeface="DFKai-SB"/>
              </a:rPr>
              <a:t>google </a:t>
            </a:r>
            <a:r>
              <a:rPr lang="en-US" altLang="zh-TW" sz="1600" dirty="0" err="1">
                <a:solidFill>
                  <a:schemeClr val="dk1"/>
                </a:solidFill>
                <a:latin typeface="DFKai-SB"/>
                <a:ea typeface="DFKai-SB"/>
                <a:cs typeface="DFKai-SB"/>
                <a:sym typeface="DFKai-SB"/>
              </a:rPr>
              <a:t>api</a:t>
            </a:r>
            <a:r>
              <a:rPr lang="zh-TW" altLang="en-US" sz="1600" dirty="0">
                <a:solidFill>
                  <a:schemeClr val="dk1"/>
                </a:solidFill>
                <a:latin typeface="DFKai-SB"/>
                <a:ea typeface="DFKai-SB"/>
                <a:cs typeface="DFKai-SB"/>
                <a:sym typeface="DFKai-SB"/>
              </a:rPr>
              <a:t>來為這次的憑證打分數，依官方規定分數有超過</a:t>
            </a:r>
            <a:r>
              <a:rPr lang="en-US" altLang="zh-TW" sz="1600" dirty="0">
                <a:solidFill>
                  <a:schemeClr val="dk1"/>
                </a:solidFill>
                <a:latin typeface="DFKai-SB"/>
                <a:ea typeface="DFKai-SB"/>
                <a:cs typeface="DFKai-SB"/>
                <a:sym typeface="DFKai-SB"/>
              </a:rPr>
              <a:t>0.5</a:t>
            </a:r>
            <a:r>
              <a:rPr lang="zh-TW" altLang="en-US" sz="1600" dirty="0">
                <a:solidFill>
                  <a:schemeClr val="dk1"/>
                </a:solidFill>
                <a:latin typeface="DFKai-SB"/>
                <a:ea typeface="DFKai-SB"/>
                <a:cs typeface="DFKai-SB"/>
                <a:sym typeface="DFKai-SB"/>
              </a:rPr>
              <a:t>將視為真人。且相較於</a:t>
            </a:r>
            <a:r>
              <a:rPr lang="en-US" altLang="zh-TW" sz="1600" dirty="0">
                <a:solidFill>
                  <a:schemeClr val="dk1"/>
                </a:solidFill>
                <a:latin typeface="DFKai-SB"/>
                <a:ea typeface="DFKai-SB"/>
                <a:cs typeface="DFKai-SB"/>
                <a:sym typeface="DFKai-SB"/>
              </a:rPr>
              <a:t>V.2</a:t>
            </a:r>
            <a:r>
              <a:rPr lang="zh-TW" altLang="en-US" sz="1600" dirty="0">
                <a:solidFill>
                  <a:schemeClr val="dk1"/>
                </a:solidFill>
                <a:latin typeface="DFKai-SB"/>
                <a:ea typeface="DFKai-SB"/>
                <a:cs typeface="DFKai-SB"/>
                <a:sym typeface="DFKai-SB"/>
              </a:rPr>
              <a:t>版本的惱人指定圖片點選，</a:t>
            </a:r>
            <a:r>
              <a:rPr lang="en-US" altLang="zh-TW" sz="1600" dirty="0">
                <a:solidFill>
                  <a:schemeClr val="dk1"/>
                </a:solidFill>
                <a:latin typeface="DFKai-SB"/>
                <a:ea typeface="DFKai-SB"/>
                <a:cs typeface="DFKai-SB"/>
                <a:sym typeface="DFKai-SB"/>
              </a:rPr>
              <a:t>V.3</a:t>
            </a:r>
            <a:r>
              <a:rPr lang="zh-TW" altLang="en-US" sz="1600" dirty="0">
                <a:solidFill>
                  <a:schemeClr val="dk1"/>
                </a:solidFill>
                <a:latin typeface="DFKai-SB"/>
                <a:ea typeface="DFKai-SB"/>
                <a:cs typeface="DFKai-SB"/>
                <a:sym typeface="DFKai-SB"/>
              </a:rPr>
              <a:t>版本是全自動依照使用者行為來產生憑證的。</a:t>
            </a:r>
          </a:p>
          <a:p>
            <a:pPr marL="228600" lvl="0" indent="-50800">
              <a:lnSpc>
                <a:spcPct val="90000"/>
              </a:lnSpc>
              <a:spcBef>
                <a:spcPts val="1000"/>
              </a:spcBef>
              <a:buClr>
                <a:schemeClr val="dk1"/>
              </a:buClr>
              <a:buSzPts val="2800"/>
            </a:pPr>
            <a:endParaRPr lang="zh-TW" altLang="en-US" sz="2800" dirty="0">
              <a:solidFill>
                <a:schemeClr val="dk1"/>
              </a:solidFill>
              <a:latin typeface="DFKai-SB"/>
              <a:ea typeface="DFKai-SB"/>
              <a:cs typeface="DFKai-SB"/>
              <a:sym typeface="DFKai-SB"/>
            </a:endParaRPr>
          </a:p>
          <a:p>
            <a:pPr marL="0" marR="0" lvl="0" indent="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p:txBody>
      </p:sp>
      <p:pic>
        <p:nvPicPr>
          <p:cNvPr id="8" name="圖片 7">
            <a:extLst>
              <a:ext uri="{FF2B5EF4-FFF2-40B4-BE49-F238E27FC236}">
                <a16:creationId xmlns:a16="http://schemas.microsoft.com/office/drawing/2014/main" id="{CDD94696-EA6D-4236-8500-9F1118C6DC48}"/>
              </a:ext>
            </a:extLst>
          </p:cNvPr>
          <p:cNvPicPr>
            <a:picLocks noChangeAspect="1"/>
          </p:cNvPicPr>
          <p:nvPr/>
        </p:nvPicPr>
        <p:blipFill>
          <a:blip r:embed="rId4"/>
          <a:stretch>
            <a:fillRect/>
          </a:stretch>
        </p:blipFill>
        <p:spPr>
          <a:xfrm>
            <a:off x="4781263" y="2156318"/>
            <a:ext cx="1689352" cy="527530"/>
          </a:xfrm>
          <a:prstGeom prst="rect">
            <a:avLst/>
          </a:prstGeom>
        </p:spPr>
      </p:pic>
      <p:pic>
        <p:nvPicPr>
          <p:cNvPr id="1026" name="Picture 2" descr="https://cdn.discordapp.com/attachments/848930656423378955/895350227987476541/unknown.png">
            <a:extLst>
              <a:ext uri="{FF2B5EF4-FFF2-40B4-BE49-F238E27FC236}">
                <a16:creationId xmlns:a16="http://schemas.microsoft.com/office/drawing/2014/main" id="{1FA7ECFE-8131-4490-8C1E-7C2CC94435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81293" y="4269019"/>
            <a:ext cx="3844646" cy="2448398"/>
          </a:xfrm>
          <a:prstGeom prst="rect">
            <a:avLst/>
          </a:prstGeom>
          <a:noFill/>
          <a:extLst>
            <a:ext uri="{909E8E84-426E-40DD-AFC4-6F175D3DCCD1}">
              <a14:hiddenFill xmlns:a14="http://schemas.microsoft.com/office/drawing/2010/main">
                <a:solidFill>
                  <a:srgbClr val="FFFFFF"/>
                </a:solidFill>
              </a14:hiddenFill>
            </a:ext>
          </a:extLst>
        </p:spPr>
      </p:pic>
      <p:sp>
        <p:nvSpPr>
          <p:cNvPr id="3" name="矩形 2">
            <a:extLst>
              <a:ext uri="{FF2B5EF4-FFF2-40B4-BE49-F238E27FC236}">
                <a16:creationId xmlns:a16="http://schemas.microsoft.com/office/drawing/2014/main" id="{9D4F43F8-B109-4028-AA69-64D01D093E76}"/>
              </a:ext>
            </a:extLst>
          </p:cNvPr>
          <p:cNvSpPr/>
          <p:nvPr/>
        </p:nvSpPr>
        <p:spPr>
          <a:xfrm>
            <a:off x="1847850" y="6308464"/>
            <a:ext cx="552450" cy="13493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圖片 3">
            <a:extLst>
              <a:ext uri="{FF2B5EF4-FFF2-40B4-BE49-F238E27FC236}">
                <a16:creationId xmlns:a16="http://schemas.microsoft.com/office/drawing/2014/main" id="{D123DD12-B286-4C2D-BD39-0CB0DFD7C2CB}"/>
              </a:ext>
            </a:extLst>
          </p:cNvPr>
          <p:cNvPicPr>
            <a:picLocks noChangeAspect="1"/>
          </p:cNvPicPr>
          <p:nvPr/>
        </p:nvPicPr>
        <p:blipFill>
          <a:blip r:embed="rId6"/>
          <a:stretch>
            <a:fillRect/>
          </a:stretch>
        </p:blipFill>
        <p:spPr>
          <a:xfrm>
            <a:off x="7089720" y="1027906"/>
            <a:ext cx="4336851" cy="24483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圖片 1">
            <a:extLst>
              <a:ext uri="{FF2B5EF4-FFF2-40B4-BE49-F238E27FC236}">
                <a16:creationId xmlns:a16="http://schemas.microsoft.com/office/drawing/2014/main" id="{481F564B-200C-42AF-8B47-C389B40E5280}"/>
              </a:ext>
            </a:extLst>
          </p:cNvPr>
          <p:cNvPicPr>
            <a:picLocks noChangeAspect="1"/>
          </p:cNvPicPr>
          <p:nvPr/>
        </p:nvPicPr>
        <p:blipFill>
          <a:blip r:embed="rId7"/>
          <a:stretch>
            <a:fillRect/>
          </a:stretch>
        </p:blipFill>
        <p:spPr>
          <a:xfrm>
            <a:off x="7490910" y="3651048"/>
            <a:ext cx="3730683" cy="28664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63" name="Google Shape;163;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64" name="Google Shape;164;p7"/>
          <p:cNvPicPr preferRelativeResize="0"/>
          <p:nvPr/>
        </p:nvPicPr>
        <p:blipFill rotWithShape="1">
          <a:blip r:embed="rId3">
            <a:alphaModFix/>
          </a:blip>
          <a:srcRect/>
          <a:stretch/>
        </p:blipFill>
        <p:spPr>
          <a:xfrm>
            <a:off x="0" y="0"/>
            <a:ext cx="12191980" cy="6858000"/>
          </a:xfrm>
          <a:prstGeom prst="rect">
            <a:avLst/>
          </a:prstGeom>
          <a:noFill/>
          <a:ln>
            <a:noFill/>
          </a:ln>
        </p:spPr>
      </p:pic>
      <p:sp>
        <p:nvSpPr>
          <p:cNvPr id="165" name="Google Shape;165;p7"/>
          <p:cNvSpPr/>
          <p:nvPr/>
        </p:nvSpPr>
        <p:spPr>
          <a:xfrm>
            <a:off x="1024932" y="462224"/>
            <a:ext cx="4300694" cy="823965"/>
          </a:xfrm>
          <a:prstGeom prst="roundRect">
            <a:avLst>
              <a:gd name="adj" fmla="val 16667"/>
            </a:avLst>
          </a:prstGeom>
          <a:solidFill>
            <a:srgbClr val="0C3F6E"/>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zh-TW" sz="3200" b="1">
                <a:solidFill>
                  <a:schemeClr val="lt1"/>
                </a:solidFill>
                <a:latin typeface="DFKai-SB"/>
                <a:ea typeface="DFKai-SB"/>
                <a:cs typeface="DFKai-SB"/>
                <a:sym typeface="DFKai-SB"/>
              </a:rPr>
              <a:t>重點技術 ❸</a:t>
            </a:r>
            <a:endParaRPr sz="3200" b="1">
              <a:solidFill>
                <a:schemeClr val="lt1"/>
              </a:solidFill>
              <a:latin typeface="DFKai-SB"/>
              <a:ea typeface="DFKai-SB"/>
              <a:cs typeface="DFKai-SB"/>
              <a:sym typeface="DFKai-SB"/>
            </a:endParaRPr>
          </a:p>
        </p:txBody>
      </p:sp>
      <p:sp>
        <p:nvSpPr>
          <p:cNvPr id="10" name="Google Shape;167;p7">
            <a:extLst>
              <a:ext uri="{FF2B5EF4-FFF2-40B4-BE49-F238E27FC236}">
                <a16:creationId xmlns:a16="http://schemas.microsoft.com/office/drawing/2014/main" id="{73E99C0D-6E18-4D29-A2D6-96A73CD96067}"/>
              </a:ext>
            </a:extLst>
          </p:cNvPr>
          <p:cNvSpPr txBox="1"/>
          <p:nvPr/>
        </p:nvSpPr>
        <p:spPr>
          <a:xfrm>
            <a:off x="245692" y="1027906"/>
            <a:ext cx="11258550" cy="435133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2860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列出重點技術名稱及重點技術說明</a:t>
            </a:r>
            <a:endParaRPr sz="2800"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r>
              <a:rPr lang="en-US" altLang="zh-TW" sz="2800" dirty="0">
                <a:solidFill>
                  <a:schemeClr val="dk1"/>
                </a:solidFill>
                <a:latin typeface="DFKai-SB"/>
                <a:ea typeface="DFKai-SB"/>
                <a:cs typeface="DFKai-SB"/>
                <a:sym typeface="DFKai-SB"/>
              </a:rPr>
              <a:t>		</a:t>
            </a:r>
            <a:r>
              <a:rPr lang="zh-TW" altLang="en-US" dirty="0">
                <a:solidFill>
                  <a:schemeClr val="dk1"/>
                </a:solidFill>
                <a:latin typeface="DFKai-SB"/>
                <a:ea typeface="DFKai-SB"/>
                <a:cs typeface="DFKai-SB"/>
                <a:sym typeface="DFKai-SB"/>
              </a:rPr>
              <a:t>在撰寫</a:t>
            </a:r>
            <a:r>
              <a:rPr lang="en-US" altLang="zh-TW" dirty="0">
                <a:solidFill>
                  <a:schemeClr val="dk1"/>
                </a:solidFill>
                <a:latin typeface="DFKai-SB"/>
                <a:ea typeface="DFKai-SB"/>
                <a:cs typeface="DFKai-SB"/>
                <a:sym typeface="DFKai-SB"/>
              </a:rPr>
              <a:t>(</a:t>
            </a:r>
            <a:r>
              <a:rPr lang="zh-TW" altLang="en-US" dirty="0">
                <a:solidFill>
                  <a:schemeClr val="dk1"/>
                </a:solidFill>
                <a:latin typeface="DFKai-SB"/>
                <a:ea typeface="DFKai-SB"/>
                <a:cs typeface="DFKai-SB"/>
                <a:sym typeface="DFKai-SB"/>
              </a:rPr>
              <a:t>修改</a:t>
            </a:r>
            <a:r>
              <a:rPr lang="en-US" altLang="zh-TW" dirty="0">
                <a:solidFill>
                  <a:schemeClr val="dk1"/>
                </a:solidFill>
                <a:latin typeface="DFKai-SB"/>
                <a:ea typeface="DFKai-SB"/>
                <a:cs typeface="DFKai-SB"/>
                <a:sym typeface="DFKai-SB"/>
              </a:rPr>
              <a:t>)</a:t>
            </a:r>
            <a:r>
              <a:rPr lang="zh-TW" altLang="en-US" dirty="0">
                <a:solidFill>
                  <a:schemeClr val="dk1"/>
                </a:solidFill>
                <a:latin typeface="DFKai-SB"/>
                <a:ea typeface="DFKai-SB"/>
                <a:cs typeface="DFKai-SB"/>
                <a:sym typeface="DFKai-SB"/>
              </a:rPr>
              <a:t>文章與大頭貼的部分可以讓使用者進行圖片擷取與上傳</a:t>
            </a:r>
            <a:endParaRPr lang="en-US" altLang="zh-TW"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r>
              <a:rPr lang="en-US" altLang="zh-TW" dirty="0">
                <a:solidFill>
                  <a:schemeClr val="dk1"/>
                </a:solidFill>
                <a:latin typeface="DFKai-SB"/>
                <a:ea typeface="DFKai-SB"/>
                <a:cs typeface="DFKai-SB"/>
                <a:sym typeface="DFKai-SB"/>
              </a:rPr>
              <a:t>		</a:t>
            </a:r>
            <a:r>
              <a:rPr lang="zh-TW" altLang="en-US" dirty="0">
                <a:solidFill>
                  <a:schemeClr val="dk1"/>
                </a:solidFill>
                <a:latin typeface="DFKai-SB"/>
                <a:ea typeface="DFKai-SB"/>
                <a:cs typeface="DFKai-SB"/>
                <a:sym typeface="DFKai-SB"/>
              </a:rPr>
              <a:t>上傳後的圖片將存取至</a:t>
            </a:r>
            <a:r>
              <a:rPr lang="en-US" altLang="zh-TW" dirty="0">
                <a:solidFill>
                  <a:schemeClr val="dk1"/>
                </a:solidFill>
                <a:latin typeface="DFKai-SB"/>
                <a:ea typeface="DFKai-SB"/>
                <a:cs typeface="DFKai-SB"/>
                <a:sym typeface="DFKai-SB"/>
              </a:rPr>
              <a:t>Amazon S3</a:t>
            </a:r>
            <a:r>
              <a:rPr lang="zh-TW" altLang="en-US" dirty="0">
                <a:solidFill>
                  <a:schemeClr val="dk1"/>
                </a:solidFill>
                <a:latin typeface="DFKai-SB"/>
                <a:ea typeface="DFKai-SB"/>
                <a:cs typeface="DFKai-SB"/>
                <a:sym typeface="DFKai-SB"/>
              </a:rPr>
              <a:t>的貯存桶中。</a:t>
            </a:r>
            <a:endParaRPr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p:txBody>
      </p:sp>
      <p:pic>
        <p:nvPicPr>
          <p:cNvPr id="2" name="圖片 1">
            <a:extLst>
              <a:ext uri="{FF2B5EF4-FFF2-40B4-BE49-F238E27FC236}">
                <a16:creationId xmlns:a16="http://schemas.microsoft.com/office/drawing/2014/main" id="{0E7CAEC0-9E23-4D26-8416-407DEB225716}"/>
              </a:ext>
            </a:extLst>
          </p:cNvPr>
          <p:cNvPicPr>
            <a:picLocks noChangeAspect="1"/>
          </p:cNvPicPr>
          <p:nvPr/>
        </p:nvPicPr>
        <p:blipFill>
          <a:blip r:embed="rId4"/>
          <a:stretch>
            <a:fillRect/>
          </a:stretch>
        </p:blipFill>
        <p:spPr>
          <a:xfrm>
            <a:off x="362679" y="2985682"/>
            <a:ext cx="2425296" cy="2528500"/>
          </a:xfrm>
          <a:prstGeom prst="rect">
            <a:avLst/>
          </a:prstGeom>
        </p:spPr>
      </p:pic>
      <p:pic>
        <p:nvPicPr>
          <p:cNvPr id="4" name="圖片 3">
            <a:extLst>
              <a:ext uri="{FF2B5EF4-FFF2-40B4-BE49-F238E27FC236}">
                <a16:creationId xmlns:a16="http://schemas.microsoft.com/office/drawing/2014/main" id="{AC704E50-E184-470D-B8ED-1F62EAD3C061}"/>
              </a:ext>
            </a:extLst>
          </p:cNvPr>
          <p:cNvPicPr>
            <a:picLocks noChangeAspect="1"/>
          </p:cNvPicPr>
          <p:nvPr/>
        </p:nvPicPr>
        <p:blipFill>
          <a:blip r:embed="rId5"/>
          <a:stretch>
            <a:fillRect/>
          </a:stretch>
        </p:blipFill>
        <p:spPr>
          <a:xfrm>
            <a:off x="8100678" y="1022738"/>
            <a:ext cx="3110295" cy="3618329"/>
          </a:xfrm>
          <a:prstGeom prst="rect">
            <a:avLst/>
          </a:prstGeom>
        </p:spPr>
      </p:pic>
      <p:pic>
        <p:nvPicPr>
          <p:cNvPr id="5" name="圖片 4">
            <a:extLst>
              <a:ext uri="{FF2B5EF4-FFF2-40B4-BE49-F238E27FC236}">
                <a16:creationId xmlns:a16="http://schemas.microsoft.com/office/drawing/2014/main" id="{203890CF-BF9D-4A87-8E03-61AD15EAD9DF}"/>
              </a:ext>
            </a:extLst>
          </p:cNvPr>
          <p:cNvPicPr>
            <a:picLocks noChangeAspect="1"/>
          </p:cNvPicPr>
          <p:nvPr/>
        </p:nvPicPr>
        <p:blipFill>
          <a:blip r:embed="rId6"/>
          <a:stretch>
            <a:fillRect/>
          </a:stretch>
        </p:blipFill>
        <p:spPr>
          <a:xfrm>
            <a:off x="5051977" y="3127096"/>
            <a:ext cx="3267121" cy="3461155"/>
          </a:xfrm>
          <a:prstGeom prst="rect">
            <a:avLst/>
          </a:prstGeom>
        </p:spPr>
      </p:pic>
      <p:pic>
        <p:nvPicPr>
          <p:cNvPr id="6" name="圖片 5">
            <a:extLst>
              <a:ext uri="{FF2B5EF4-FFF2-40B4-BE49-F238E27FC236}">
                <a16:creationId xmlns:a16="http://schemas.microsoft.com/office/drawing/2014/main" id="{B82CC678-AFFB-419F-A4A1-DEE334E5D413}"/>
              </a:ext>
            </a:extLst>
          </p:cNvPr>
          <p:cNvPicPr>
            <a:picLocks noChangeAspect="1"/>
          </p:cNvPicPr>
          <p:nvPr/>
        </p:nvPicPr>
        <p:blipFill>
          <a:blip r:embed="rId7"/>
          <a:stretch>
            <a:fillRect/>
          </a:stretch>
        </p:blipFill>
        <p:spPr>
          <a:xfrm>
            <a:off x="8693662" y="4173850"/>
            <a:ext cx="3056272" cy="2476364"/>
          </a:xfrm>
          <a:prstGeom prst="rect">
            <a:avLst/>
          </a:prstGeom>
        </p:spPr>
      </p:pic>
      <p:pic>
        <p:nvPicPr>
          <p:cNvPr id="7" name="圖片 6">
            <a:extLst>
              <a:ext uri="{FF2B5EF4-FFF2-40B4-BE49-F238E27FC236}">
                <a16:creationId xmlns:a16="http://schemas.microsoft.com/office/drawing/2014/main" id="{2F38D173-B187-4C38-BDBB-C9E08C0E0F49}"/>
              </a:ext>
            </a:extLst>
          </p:cNvPr>
          <p:cNvPicPr>
            <a:picLocks noChangeAspect="1"/>
          </p:cNvPicPr>
          <p:nvPr/>
        </p:nvPicPr>
        <p:blipFill>
          <a:blip r:embed="rId8"/>
          <a:stretch>
            <a:fillRect/>
          </a:stretch>
        </p:blipFill>
        <p:spPr>
          <a:xfrm>
            <a:off x="280378" y="4931069"/>
            <a:ext cx="4621157" cy="160823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73" name="Google Shape;173;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74" name="Google Shape;174;p8"/>
          <p:cNvPicPr preferRelativeResize="0"/>
          <p:nvPr/>
        </p:nvPicPr>
        <p:blipFill rotWithShape="1">
          <a:blip r:embed="rId3">
            <a:alphaModFix/>
          </a:blip>
          <a:srcRect/>
          <a:stretch/>
        </p:blipFill>
        <p:spPr>
          <a:xfrm>
            <a:off x="0" y="0"/>
            <a:ext cx="12191980" cy="6858000"/>
          </a:xfrm>
          <a:prstGeom prst="rect">
            <a:avLst/>
          </a:prstGeom>
          <a:noFill/>
          <a:ln>
            <a:noFill/>
          </a:ln>
        </p:spPr>
      </p:pic>
      <p:sp>
        <p:nvSpPr>
          <p:cNvPr id="175" name="Google Shape;175;p8"/>
          <p:cNvSpPr/>
          <p:nvPr/>
        </p:nvSpPr>
        <p:spPr>
          <a:xfrm>
            <a:off x="1024932" y="462224"/>
            <a:ext cx="4300694" cy="823965"/>
          </a:xfrm>
          <a:prstGeom prst="roundRect">
            <a:avLst>
              <a:gd name="adj" fmla="val 16667"/>
            </a:avLst>
          </a:prstGeom>
          <a:solidFill>
            <a:srgbClr val="0C3F6E"/>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zh-TW" sz="3200" b="1" dirty="0">
                <a:solidFill>
                  <a:schemeClr val="lt1"/>
                </a:solidFill>
                <a:latin typeface="DFKai-SB"/>
                <a:ea typeface="DFKai-SB"/>
                <a:cs typeface="DFKai-SB"/>
                <a:sym typeface="DFKai-SB"/>
              </a:rPr>
              <a:t>重點技術 </a:t>
            </a:r>
            <a:r>
              <a:rPr lang="zh-TW" altLang="en-US" sz="3200" b="1" dirty="0">
                <a:solidFill>
                  <a:schemeClr val="lt1"/>
                </a:solidFill>
                <a:latin typeface="DFKai-SB"/>
                <a:ea typeface="DFKai-SB"/>
                <a:cs typeface="DFKai-SB"/>
                <a:sym typeface="DFKai-SB"/>
              </a:rPr>
              <a:t>❹</a:t>
            </a:r>
            <a:endParaRPr sz="3200" b="1" dirty="0">
              <a:solidFill>
                <a:schemeClr val="lt1"/>
              </a:solidFill>
              <a:latin typeface="DFKai-SB"/>
              <a:ea typeface="DFKai-SB"/>
              <a:cs typeface="DFKai-SB"/>
              <a:sym typeface="DFKai-SB"/>
            </a:endParaRPr>
          </a:p>
        </p:txBody>
      </p:sp>
      <p:sp>
        <p:nvSpPr>
          <p:cNvPr id="8" name="Google Shape;167;p7">
            <a:extLst>
              <a:ext uri="{FF2B5EF4-FFF2-40B4-BE49-F238E27FC236}">
                <a16:creationId xmlns:a16="http://schemas.microsoft.com/office/drawing/2014/main" id="{E31E2FDF-B93F-43A4-8DCB-4E75BD052DC7}"/>
              </a:ext>
            </a:extLst>
          </p:cNvPr>
          <p:cNvSpPr txBox="1"/>
          <p:nvPr/>
        </p:nvSpPr>
        <p:spPr>
          <a:xfrm>
            <a:off x="568369" y="964396"/>
            <a:ext cx="5839520" cy="187235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2860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列出重點技術名稱及重點技術說明</a:t>
            </a:r>
            <a:endParaRPr sz="2800"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endParaRPr sz="100"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r>
              <a:rPr lang="zh-TW" altLang="en-US" sz="2000" dirty="0">
                <a:solidFill>
                  <a:schemeClr val="dk1"/>
                </a:solidFill>
                <a:latin typeface="DFKai-SB"/>
                <a:ea typeface="DFKai-SB"/>
                <a:cs typeface="DFKai-SB"/>
                <a:sym typeface="DFKai-SB"/>
              </a:rPr>
              <a:t>網站部署方式：</a:t>
            </a:r>
            <a:endParaRPr lang="en-US" altLang="zh-TW" sz="2000"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p:txBody>
      </p:sp>
      <p:pic>
        <p:nvPicPr>
          <p:cNvPr id="10" name="Picture 4" descr="How to configure GoDaddy domain and Heroku free dyno application 2020 | by  JRichardsz.java | Medium">
            <a:extLst>
              <a:ext uri="{FF2B5EF4-FFF2-40B4-BE49-F238E27FC236}">
                <a16:creationId xmlns:a16="http://schemas.microsoft.com/office/drawing/2014/main" id="{E39244F4-345F-4F21-A2C1-B5F5DEE183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8007" y="1162843"/>
            <a:ext cx="1553395" cy="132556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Godaddy與cloudflare | 標籤文章－梅問題．教學網">
            <a:extLst>
              <a:ext uri="{FF2B5EF4-FFF2-40B4-BE49-F238E27FC236}">
                <a16:creationId xmlns:a16="http://schemas.microsoft.com/office/drawing/2014/main" id="{591B9C58-42BC-443B-A727-437C2B3A66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73973" y="1269251"/>
            <a:ext cx="1741650" cy="121915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表格 1">
            <a:extLst>
              <a:ext uri="{FF2B5EF4-FFF2-40B4-BE49-F238E27FC236}">
                <a16:creationId xmlns:a16="http://schemas.microsoft.com/office/drawing/2014/main" id="{4212E8B2-1904-4FD3-AAB0-0F1A50991A42}"/>
              </a:ext>
            </a:extLst>
          </p:cNvPr>
          <p:cNvGraphicFramePr>
            <a:graphicFrameLocks noGrp="1"/>
          </p:cNvGraphicFramePr>
          <p:nvPr>
            <p:extLst>
              <p:ext uri="{D42A27DB-BD31-4B8C-83A1-F6EECF244321}">
                <p14:modId xmlns:p14="http://schemas.microsoft.com/office/powerpoint/2010/main" val="2261547412"/>
              </p:ext>
            </p:extLst>
          </p:nvPr>
        </p:nvGraphicFramePr>
        <p:xfrm>
          <a:off x="1347201" y="2670932"/>
          <a:ext cx="9430944" cy="1371600"/>
        </p:xfrm>
        <a:graphic>
          <a:graphicData uri="http://schemas.openxmlformats.org/drawingml/2006/table">
            <a:tbl>
              <a:tblPr firstRow="1" bandRow="1">
                <a:tableStyleId>{5C22544A-7EE6-4342-B048-85BDC9FD1C3A}</a:tableStyleId>
              </a:tblPr>
              <a:tblGrid>
                <a:gridCol w="3143648">
                  <a:extLst>
                    <a:ext uri="{9D8B030D-6E8A-4147-A177-3AD203B41FA5}">
                      <a16:colId xmlns:a16="http://schemas.microsoft.com/office/drawing/2014/main" val="1356699673"/>
                    </a:ext>
                  </a:extLst>
                </a:gridCol>
                <a:gridCol w="3143648">
                  <a:extLst>
                    <a:ext uri="{9D8B030D-6E8A-4147-A177-3AD203B41FA5}">
                      <a16:colId xmlns:a16="http://schemas.microsoft.com/office/drawing/2014/main" val="3604581267"/>
                    </a:ext>
                  </a:extLst>
                </a:gridCol>
                <a:gridCol w="3143648">
                  <a:extLst>
                    <a:ext uri="{9D8B030D-6E8A-4147-A177-3AD203B41FA5}">
                      <a16:colId xmlns:a16="http://schemas.microsoft.com/office/drawing/2014/main" val="1100041312"/>
                    </a:ext>
                  </a:extLst>
                </a:gridCol>
              </a:tblGrid>
              <a:tr h="107376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sz="1400" dirty="0">
                          <a:solidFill>
                            <a:schemeClr val="dk1"/>
                          </a:solidFill>
                          <a:latin typeface="DFKai-SB"/>
                          <a:ea typeface="DFKai-SB"/>
                          <a:cs typeface="DFKai-SB"/>
                          <a:sym typeface="DFKai-SB"/>
                        </a:rPr>
                        <a:t>Heroku + Docker</a:t>
                      </a:r>
                      <a:r>
                        <a:rPr lang="zh-TW" altLang="en-US" sz="1400" dirty="0">
                          <a:solidFill>
                            <a:schemeClr val="dk1"/>
                          </a:solidFill>
                          <a:latin typeface="DFKai-SB"/>
                          <a:ea typeface="DFKai-SB"/>
                          <a:cs typeface="DFKai-SB"/>
                          <a:sym typeface="DFKai-SB"/>
                        </a:rPr>
                        <a:t>部署網站：</a:t>
                      </a:r>
                      <a:endParaRPr lang="en-US" altLang="zh-TW" sz="1400" dirty="0">
                        <a:solidFill>
                          <a:schemeClr val="dk1"/>
                        </a:solidFill>
                        <a:latin typeface="DFKai-SB"/>
                        <a:ea typeface="DFKai-SB"/>
                        <a:cs typeface="DFKai-SB"/>
                        <a:sym typeface="DFKai-SB"/>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altLang="zh-TW" sz="1400" dirty="0">
                        <a:solidFill>
                          <a:schemeClr val="dk1"/>
                        </a:solidFill>
                        <a:latin typeface="DFKai-SB"/>
                        <a:ea typeface="DFKai-SB"/>
                        <a:cs typeface="DFKai-SB"/>
                        <a:sym typeface="DFKai-SB"/>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zh-TW" altLang="en-US" sz="1400" dirty="0">
                          <a:solidFill>
                            <a:schemeClr val="dk1"/>
                          </a:solidFill>
                          <a:latin typeface="DFKai-SB"/>
                          <a:ea typeface="DFKai-SB"/>
                          <a:cs typeface="DFKai-SB"/>
                          <a:sym typeface="DFKai-SB"/>
                        </a:rPr>
                        <a:t>編寫一份</a:t>
                      </a:r>
                      <a:r>
                        <a:rPr lang="en-US" altLang="zh-TW" sz="1400" dirty="0" err="1">
                          <a:solidFill>
                            <a:schemeClr val="dk1"/>
                          </a:solidFill>
                          <a:latin typeface="DFKai-SB"/>
                          <a:ea typeface="DFKai-SB"/>
                          <a:cs typeface="DFKai-SB"/>
                          <a:sym typeface="DFKai-SB"/>
                        </a:rPr>
                        <a:t>Dockerfile</a:t>
                      </a:r>
                      <a:r>
                        <a:rPr lang="zh-TW" altLang="en-US" sz="1400" dirty="0">
                          <a:solidFill>
                            <a:schemeClr val="dk1"/>
                          </a:solidFill>
                          <a:latin typeface="DFKai-SB"/>
                          <a:ea typeface="DFKai-SB"/>
                          <a:cs typeface="DFKai-SB"/>
                          <a:sym typeface="DFKai-SB"/>
                        </a:rPr>
                        <a:t>配置伺服器的環境與安裝好後要執行的腳本，並在</a:t>
                      </a:r>
                      <a:r>
                        <a:rPr lang="en-US" altLang="zh-TW" sz="1400" dirty="0" err="1">
                          <a:solidFill>
                            <a:schemeClr val="dk1"/>
                          </a:solidFill>
                          <a:latin typeface="DFKai-SB"/>
                          <a:ea typeface="DFKai-SB"/>
                          <a:cs typeface="DFKai-SB"/>
                          <a:sym typeface="DFKai-SB"/>
                        </a:rPr>
                        <a:t>heroku</a:t>
                      </a:r>
                      <a:r>
                        <a:rPr lang="zh-TW" altLang="en-US" sz="1400" dirty="0">
                          <a:solidFill>
                            <a:schemeClr val="dk1"/>
                          </a:solidFill>
                          <a:latin typeface="DFKai-SB"/>
                          <a:ea typeface="DFKai-SB"/>
                          <a:cs typeface="DFKai-SB"/>
                          <a:sym typeface="DFKai-SB"/>
                        </a:rPr>
                        <a:t>伺服器端發行。</a:t>
                      </a:r>
                      <a:endParaRPr lang="en-US" altLang="zh-TW" sz="1400" dirty="0">
                        <a:solidFill>
                          <a:schemeClr val="dk1"/>
                        </a:solidFill>
                        <a:latin typeface="DFKai-SB"/>
                        <a:ea typeface="DFKai-SB"/>
                        <a:cs typeface="DFKai-SB"/>
                        <a:sym typeface="DFKai-SB"/>
                      </a:endParaRPr>
                    </a:p>
                    <a:p>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sz="1400" dirty="0">
                          <a:solidFill>
                            <a:schemeClr val="dk1"/>
                          </a:solidFill>
                          <a:latin typeface="DFKai-SB"/>
                          <a:ea typeface="DFKai-SB"/>
                          <a:cs typeface="DFKai-SB"/>
                          <a:sym typeface="DFKai-SB"/>
                        </a:rPr>
                        <a:t>GoDaddy + Heroku</a:t>
                      </a:r>
                      <a:r>
                        <a:rPr lang="zh-TW" altLang="en-US" sz="1400" dirty="0">
                          <a:solidFill>
                            <a:schemeClr val="dk1"/>
                          </a:solidFill>
                          <a:latin typeface="DFKai-SB"/>
                          <a:ea typeface="DFKai-SB"/>
                          <a:cs typeface="DFKai-SB"/>
                          <a:sym typeface="DFKai-SB"/>
                        </a:rPr>
                        <a:t>部署網域：</a:t>
                      </a:r>
                      <a:endParaRPr lang="en-US" altLang="zh-TW" sz="1400" dirty="0">
                        <a:solidFill>
                          <a:schemeClr val="dk1"/>
                        </a:solidFill>
                        <a:latin typeface="DFKai-SB"/>
                        <a:ea typeface="DFKai-SB"/>
                        <a:cs typeface="DFKai-SB"/>
                        <a:sym typeface="DFKai-SB"/>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altLang="zh-TW" sz="1400" dirty="0">
                        <a:solidFill>
                          <a:schemeClr val="dk1"/>
                        </a:solidFill>
                        <a:latin typeface="DFKai-SB"/>
                        <a:ea typeface="DFKai-SB"/>
                        <a:cs typeface="DFKai-SB"/>
                        <a:sym typeface="DFKai-SB"/>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zh-TW" altLang="en-US" sz="1400" dirty="0">
                          <a:solidFill>
                            <a:schemeClr val="dk1"/>
                          </a:solidFill>
                          <a:latin typeface="DFKai-SB"/>
                          <a:ea typeface="DFKai-SB"/>
                          <a:cs typeface="DFKai-SB"/>
                          <a:sym typeface="DFKai-SB"/>
                        </a:rPr>
                        <a:t>在</a:t>
                      </a:r>
                      <a:r>
                        <a:rPr lang="en-US" altLang="zh-TW" sz="1400" dirty="0">
                          <a:solidFill>
                            <a:schemeClr val="dk1"/>
                          </a:solidFill>
                          <a:latin typeface="DFKai-SB"/>
                          <a:ea typeface="DFKai-SB"/>
                          <a:cs typeface="DFKai-SB"/>
                          <a:sym typeface="DFKai-SB"/>
                        </a:rPr>
                        <a:t>GoDaddy</a:t>
                      </a:r>
                      <a:r>
                        <a:rPr lang="zh-TW" altLang="en-US" sz="1400" dirty="0">
                          <a:solidFill>
                            <a:schemeClr val="dk1"/>
                          </a:solidFill>
                          <a:latin typeface="DFKai-SB"/>
                          <a:ea typeface="DFKai-SB"/>
                          <a:cs typeface="DFKai-SB"/>
                          <a:sym typeface="DFKai-SB"/>
                        </a:rPr>
                        <a:t>挑選合適的網域後，掛載</a:t>
                      </a:r>
                      <a:r>
                        <a:rPr lang="en-US" altLang="zh-TW" sz="1400" dirty="0">
                          <a:solidFill>
                            <a:schemeClr val="dk1"/>
                          </a:solidFill>
                          <a:latin typeface="DFKai-SB"/>
                          <a:ea typeface="DFKai-SB"/>
                          <a:cs typeface="DFKai-SB"/>
                          <a:sym typeface="DFKai-SB"/>
                        </a:rPr>
                        <a:t>Heroku</a:t>
                      </a:r>
                      <a:r>
                        <a:rPr lang="zh-TW" altLang="en-US" sz="1400" dirty="0">
                          <a:solidFill>
                            <a:schemeClr val="dk1"/>
                          </a:solidFill>
                          <a:latin typeface="DFKai-SB"/>
                          <a:ea typeface="DFKai-SB"/>
                          <a:cs typeface="DFKai-SB"/>
                          <a:sym typeface="DFKai-SB"/>
                        </a:rPr>
                        <a:t>專案的</a:t>
                      </a:r>
                      <a:r>
                        <a:rPr lang="en-US" altLang="zh-TW" sz="1400" dirty="0">
                          <a:solidFill>
                            <a:schemeClr val="dk1"/>
                          </a:solidFill>
                          <a:latin typeface="DFKai-SB"/>
                          <a:ea typeface="DFKai-SB"/>
                          <a:cs typeface="DFKai-SB"/>
                          <a:sym typeface="DFKai-SB"/>
                        </a:rPr>
                        <a:t>DNS</a:t>
                      </a:r>
                      <a:r>
                        <a:rPr lang="zh-TW" altLang="en-US" sz="1400" dirty="0">
                          <a:solidFill>
                            <a:schemeClr val="dk1"/>
                          </a:solidFill>
                          <a:latin typeface="DFKai-SB"/>
                          <a:ea typeface="DFKai-SB"/>
                          <a:cs typeface="DFKai-SB"/>
                          <a:sym typeface="DFKai-SB"/>
                        </a:rPr>
                        <a:t>至網域中。</a:t>
                      </a:r>
                      <a:endParaRPr lang="en-US" altLang="zh-TW" sz="1400" dirty="0">
                        <a:solidFill>
                          <a:schemeClr val="dk1"/>
                        </a:solidFill>
                        <a:latin typeface="DFKai-SB"/>
                        <a:ea typeface="DFKai-SB"/>
                        <a:cs typeface="DFKai-SB"/>
                        <a:sym typeface="DFKai-SB"/>
                      </a:endParaRPr>
                    </a:p>
                    <a:p>
                      <a:endParaRPr lang="zh-TW"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TW" sz="1400" dirty="0">
                          <a:solidFill>
                            <a:schemeClr val="dk1"/>
                          </a:solidFill>
                          <a:latin typeface="DFKai-SB"/>
                          <a:ea typeface="DFKai-SB"/>
                          <a:cs typeface="DFKai-SB"/>
                          <a:sym typeface="DFKai-SB"/>
                        </a:rPr>
                        <a:t>GoDaddy + </a:t>
                      </a:r>
                      <a:r>
                        <a:rPr lang="en-US" altLang="zh-TW" sz="1400" dirty="0" err="1">
                          <a:solidFill>
                            <a:schemeClr val="dk1"/>
                          </a:solidFill>
                          <a:latin typeface="DFKai-SB"/>
                          <a:ea typeface="DFKai-SB"/>
                          <a:cs typeface="DFKai-SB"/>
                          <a:sym typeface="DFKai-SB"/>
                        </a:rPr>
                        <a:t>CloudFlare</a:t>
                      </a:r>
                      <a:r>
                        <a:rPr lang="zh-TW" altLang="en-US" sz="1400" dirty="0">
                          <a:solidFill>
                            <a:schemeClr val="dk1"/>
                          </a:solidFill>
                          <a:latin typeface="DFKai-SB"/>
                          <a:ea typeface="DFKai-SB"/>
                          <a:cs typeface="DFKai-SB"/>
                          <a:sym typeface="DFKai-SB"/>
                        </a:rPr>
                        <a:t>取得</a:t>
                      </a:r>
                      <a:r>
                        <a:rPr lang="en-US" altLang="zh-TW" sz="1400" dirty="0">
                          <a:solidFill>
                            <a:schemeClr val="dk1"/>
                          </a:solidFill>
                          <a:latin typeface="DFKai-SB"/>
                          <a:ea typeface="DFKai-SB"/>
                          <a:cs typeface="DFKai-SB"/>
                          <a:sym typeface="DFKai-SB"/>
                        </a:rPr>
                        <a:t>SSL</a:t>
                      </a:r>
                      <a:r>
                        <a:rPr lang="zh-TW" altLang="en-US" sz="1400" dirty="0">
                          <a:solidFill>
                            <a:schemeClr val="dk1"/>
                          </a:solidFill>
                          <a:latin typeface="DFKai-SB"/>
                          <a:ea typeface="DFKai-SB"/>
                          <a:cs typeface="DFKai-SB"/>
                          <a:sym typeface="DFKai-SB"/>
                        </a:rPr>
                        <a:t>憑證：</a:t>
                      </a:r>
                      <a:endParaRPr lang="en-US" altLang="zh-TW" sz="1400" dirty="0">
                        <a:solidFill>
                          <a:schemeClr val="dk1"/>
                        </a:solidFill>
                        <a:latin typeface="DFKai-SB"/>
                        <a:ea typeface="DFKai-SB"/>
                        <a:cs typeface="DFKai-SB"/>
                        <a:sym typeface="DFKai-SB"/>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altLang="zh-TW" sz="1400" dirty="0">
                        <a:solidFill>
                          <a:schemeClr val="dk1"/>
                        </a:solidFill>
                        <a:latin typeface="DFKai-SB"/>
                        <a:ea typeface="DFKai-SB"/>
                        <a:cs typeface="DFKai-SB"/>
                        <a:sym typeface="DFKai-SB"/>
                      </a:endParaRPr>
                    </a:p>
                    <a:p>
                      <a:r>
                        <a:rPr lang="zh-TW" altLang="en-US" sz="1400" b="1" i="0" u="none" strike="noStrike" cap="none" dirty="0">
                          <a:solidFill>
                            <a:schemeClr val="dk1"/>
                          </a:solidFill>
                          <a:latin typeface="DFKai-SB"/>
                          <a:ea typeface="DFKai-SB"/>
                          <a:sym typeface="Arial"/>
                        </a:rPr>
                        <a:t>網域在購買後是沒有</a:t>
                      </a:r>
                      <a:r>
                        <a:rPr lang="en-US" altLang="zh-TW" sz="1400" b="1" i="0" u="none" strike="noStrike" cap="none" dirty="0">
                          <a:solidFill>
                            <a:schemeClr val="dk1"/>
                          </a:solidFill>
                          <a:latin typeface="DFKai-SB"/>
                          <a:ea typeface="DFKai-SB"/>
                          <a:sym typeface="Arial"/>
                        </a:rPr>
                        <a:t>SSL</a:t>
                      </a:r>
                      <a:r>
                        <a:rPr lang="zh-TW" altLang="en-US" sz="1400" b="1" i="0" u="none" strike="noStrike" cap="none" dirty="0">
                          <a:solidFill>
                            <a:schemeClr val="dk1"/>
                          </a:solidFill>
                          <a:latin typeface="DFKai-SB"/>
                          <a:ea typeface="DFKai-SB"/>
                          <a:sym typeface="Arial"/>
                        </a:rPr>
                        <a:t>憑證的，因此透過</a:t>
                      </a:r>
                      <a:r>
                        <a:rPr lang="en-US" altLang="zh-TW" sz="1400" b="1" i="0" u="none" strike="noStrike" cap="none" dirty="0" err="1">
                          <a:solidFill>
                            <a:schemeClr val="dk1"/>
                          </a:solidFill>
                          <a:latin typeface="DFKai-SB"/>
                          <a:ea typeface="DFKai-SB"/>
                          <a:sym typeface="Arial"/>
                        </a:rPr>
                        <a:t>CloudFlare</a:t>
                      </a:r>
                      <a:r>
                        <a:rPr lang="zh-TW" altLang="en-US" sz="1400" b="1" i="0" u="none" strike="noStrike" cap="none" dirty="0">
                          <a:solidFill>
                            <a:schemeClr val="dk1"/>
                          </a:solidFill>
                          <a:latin typeface="DFKai-SB"/>
                          <a:ea typeface="DFKai-SB"/>
                          <a:sym typeface="Arial"/>
                        </a:rPr>
                        <a:t>掛載網域名稱伺服器的方式取得憑證。</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8651036"/>
                  </a:ext>
                </a:extLst>
              </a:tr>
            </a:tbl>
          </a:graphicData>
        </a:graphic>
      </p:graphicFrame>
      <p:pic>
        <p:nvPicPr>
          <p:cNvPr id="13" name="Picture 2" descr="Build an Icecast streaming server on Heroku using Docker | by Shi-Ken Don |  Medium">
            <a:extLst>
              <a:ext uri="{FF2B5EF4-FFF2-40B4-BE49-F238E27FC236}">
                <a16:creationId xmlns:a16="http://schemas.microsoft.com/office/drawing/2014/main" id="{0F803DB3-DC4B-426C-A172-21C65823C78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57372" y="1419564"/>
            <a:ext cx="1728188" cy="90729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ttps://cdn.discordapp.com/attachments/848930656423378955/910190262758834197/unknown.png">
            <a:extLst>
              <a:ext uri="{FF2B5EF4-FFF2-40B4-BE49-F238E27FC236}">
                <a16:creationId xmlns:a16="http://schemas.microsoft.com/office/drawing/2014/main" id="{69D6F794-92AC-4751-938D-47D1EF5587B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0462" y="4148841"/>
            <a:ext cx="4199110" cy="2362000"/>
          </a:xfrm>
          <a:prstGeom prst="rect">
            <a:avLst/>
          </a:prstGeom>
          <a:noFill/>
          <a:extLst>
            <a:ext uri="{909E8E84-426E-40DD-AFC4-6F175D3DCCD1}">
              <a14:hiddenFill xmlns:a14="http://schemas.microsoft.com/office/drawing/2010/main">
                <a:solidFill>
                  <a:srgbClr val="FFFFFF"/>
                </a:solidFill>
              </a14:hiddenFill>
            </a:ext>
          </a:extLst>
        </p:spPr>
      </p:pic>
      <p:pic>
        <p:nvPicPr>
          <p:cNvPr id="7" name="圖片 6">
            <a:extLst>
              <a:ext uri="{FF2B5EF4-FFF2-40B4-BE49-F238E27FC236}">
                <a16:creationId xmlns:a16="http://schemas.microsoft.com/office/drawing/2014/main" id="{73C178DD-876F-49DD-B5EB-F5B8A18C7A7D}"/>
              </a:ext>
            </a:extLst>
          </p:cNvPr>
          <p:cNvPicPr>
            <a:picLocks noChangeAspect="1"/>
          </p:cNvPicPr>
          <p:nvPr/>
        </p:nvPicPr>
        <p:blipFill>
          <a:blip r:embed="rId8"/>
          <a:stretch>
            <a:fillRect/>
          </a:stretch>
        </p:blipFill>
        <p:spPr>
          <a:xfrm>
            <a:off x="8712324" y="4314240"/>
            <a:ext cx="2662861" cy="1862723"/>
          </a:xfrm>
          <a:prstGeom prst="rect">
            <a:avLst/>
          </a:prstGeom>
          <a:ln>
            <a:solidFill>
              <a:schemeClr val="tx1"/>
            </a:solidFill>
          </a:ln>
        </p:spPr>
      </p:pic>
      <p:pic>
        <p:nvPicPr>
          <p:cNvPr id="12" name="圖片 11">
            <a:extLst>
              <a:ext uri="{FF2B5EF4-FFF2-40B4-BE49-F238E27FC236}">
                <a16:creationId xmlns:a16="http://schemas.microsoft.com/office/drawing/2014/main" id="{84B56AC5-5B30-40AB-A442-B7499BF1E310}"/>
              </a:ext>
            </a:extLst>
          </p:cNvPr>
          <p:cNvPicPr>
            <a:picLocks noChangeAspect="1"/>
          </p:cNvPicPr>
          <p:nvPr/>
        </p:nvPicPr>
        <p:blipFill>
          <a:blip r:embed="rId9"/>
          <a:stretch>
            <a:fillRect/>
          </a:stretch>
        </p:blipFill>
        <p:spPr>
          <a:xfrm>
            <a:off x="4722212" y="4280131"/>
            <a:ext cx="3721243" cy="2158103"/>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244" name="Google Shape;244;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245" name="Google Shape;245;p9"/>
          <p:cNvPicPr preferRelativeResize="0"/>
          <p:nvPr/>
        </p:nvPicPr>
        <p:blipFill rotWithShape="1">
          <a:blip r:embed="rId3">
            <a:alphaModFix/>
          </a:blip>
          <a:srcRect/>
          <a:stretch/>
        </p:blipFill>
        <p:spPr>
          <a:xfrm>
            <a:off x="0" y="0"/>
            <a:ext cx="12191980" cy="6858000"/>
          </a:xfrm>
          <a:prstGeom prst="rect">
            <a:avLst/>
          </a:prstGeom>
          <a:noFill/>
          <a:ln>
            <a:noFill/>
          </a:ln>
        </p:spPr>
      </p:pic>
      <p:sp>
        <p:nvSpPr>
          <p:cNvPr id="246" name="Google Shape;246;p9"/>
          <p:cNvSpPr/>
          <p:nvPr/>
        </p:nvSpPr>
        <p:spPr>
          <a:xfrm>
            <a:off x="1024932" y="462224"/>
            <a:ext cx="4300694" cy="823965"/>
          </a:xfrm>
          <a:prstGeom prst="roundRect">
            <a:avLst>
              <a:gd name="adj" fmla="val 16667"/>
            </a:avLst>
          </a:prstGeom>
          <a:solidFill>
            <a:srgbClr val="0C3F6D"/>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zh-TW" sz="3200" b="1">
                <a:solidFill>
                  <a:schemeClr val="lt1"/>
                </a:solidFill>
                <a:latin typeface="DFKai-SB"/>
                <a:ea typeface="DFKai-SB"/>
                <a:cs typeface="DFKai-SB"/>
                <a:sym typeface="DFKai-SB"/>
              </a:rPr>
              <a:t>專案成品展示</a:t>
            </a:r>
            <a:endParaRPr sz="3200" b="1">
              <a:solidFill>
                <a:schemeClr val="lt1"/>
              </a:solidFill>
              <a:latin typeface="DFKai-SB"/>
              <a:ea typeface="DFKai-SB"/>
              <a:cs typeface="DFKai-SB"/>
              <a:sym typeface="DFKai-SB"/>
            </a:endParaRPr>
          </a:p>
        </p:txBody>
      </p:sp>
      <p:sp>
        <p:nvSpPr>
          <p:cNvPr id="247" name="Google Shape;247;p9"/>
          <p:cNvSpPr txBox="1"/>
          <p:nvPr/>
        </p:nvSpPr>
        <p:spPr>
          <a:xfrm>
            <a:off x="990600" y="1978025"/>
            <a:ext cx="10106025" cy="435133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marL="228600" marR="0" lvl="0" indent="-228600" algn="l" rtl="0">
              <a:lnSpc>
                <a:spcPct val="90000"/>
              </a:lnSpc>
              <a:spcBef>
                <a:spcPts val="1000"/>
              </a:spcBef>
              <a:spcAft>
                <a:spcPts val="0"/>
              </a:spcAft>
              <a:buClr>
                <a:schemeClr val="dk1"/>
              </a:buClr>
              <a:buSzPts val="2800"/>
              <a:buFont typeface="Arial"/>
              <a:buChar char="•"/>
            </a:pPr>
            <a:r>
              <a:rPr lang="zh-TW" sz="2800" dirty="0">
                <a:solidFill>
                  <a:schemeClr val="dk1"/>
                </a:solidFill>
                <a:latin typeface="DFKai-SB"/>
                <a:ea typeface="DFKai-SB"/>
                <a:cs typeface="DFKai-SB"/>
                <a:sym typeface="DFKai-SB"/>
              </a:rPr>
              <a:t>Live Demo 現場展示</a:t>
            </a:r>
            <a:endParaRPr sz="2800" dirty="0">
              <a:solidFill>
                <a:schemeClr val="dk1"/>
              </a:solidFill>
              <a:latin typeface="DFKai-SB"/>
              <a:ea typeface="DFKai-SB"/>
              <a:cs typeface="DFKai-SB"/>
              <a:sym typeface="DFKai-SB"/>
            </a:endParaRPr>
          </a:p>
          <a:p>
            <a:pPr marL="228600" marR="0" lvl="0" indent="-50800" algn="l" rtl="0">
              <a:lnSpc>
                <a:spcPct val="90000"/>
              </a:lnSpc>
              <a:spcBef>
                <a:spcPts val="1000"/>
              </a:spcBef>
              <a:spcAft>
                <a:spcPts val="0"/>
              </a:spcAft>
              <a:buClr>
                <a:schemeClr val="dk1"/>
              </a:buClr>
              <a:buSzPts val="2800"/>
              <a:buFont typeface="Arial"/>
              <a:buNone/>
            </a:pPr>
            <a:endParaRPr sz="2800" dirty="0">
              <a:solidFill>
                <a:schemeClr val="dk1"/>
              </a:solidFill>
              <a:latin typeface="DFKai-SB"/>
              <a:ea typeface="DFKai-SB"/>
              <a:cs typeface="DFKai-SB"/>
              <a:sym typeface="DFKai-SB"/>
            </a:endParaRPr>
          </a:p>
          <a:p>
            <a:pPr lvl="0" algn="ctr">
              <a:lnSpc>
                <a:spcPct val="90000"/>
              </a:lnSpc>
              <a:spcBef>
                <a:spcPts val="1000"/>
              </a:spcBef>
              <a:buClr>
                <a:schemeClr val="dk1"/>
              </a:buClr>
              <a:buSzPts val="2800"/>
            </a:pPr>
            <a:r>
              <a:rPr lang="en-US" altLang="zh-TW" sz="2800" dirty="0">
                <a:solidFill>
                  <a:schemeClr val="dk1"/>
                </a:solidFill>
                <a:latin typeface="DFKai-SB"/>
                <a:ea typeface="DFKai-SB"/>
                <a:cs typeface="DFKai-SB"/>
                <a:sym typeface="DFKai-SB"/>
                <a:hlinkClick r:id="rId4"/>
              </a:rPr>
              <a:t>https://www.noteblog.site</a:t>
            </a:r>
            <a:endParaRPr sz="2800" dirty="0">
              <a:solidFill>
                <a:schemeClr val="dk1"/>
              </a:solidFill>
              <a:latin typeface="DFKai-SB"/>
              <a:ea typeface="DFKai-SB"/>
              <a:cs typeface="DFKai-SB"/>
              <a:sym typeface="DFKai-SB"/>
            </a:endParaRPr>
          </a:p>
        </p:txBody>
      </p:sp>
    </p:spTree>
  </p:cSld>
  <p:clrMapOvr>
    <a:masterClrMapping/>
  </p:clrMapOvr>
</p:sld>
</file>

<file path=ppt/theme/theme1.xml><?xml version="1.0" encoding="utf-8"?>
<a:theme xmlns:a="http://schemas.openxmlformats.org/drawingml/2006/main" name="Office 佈景主題">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141</TotalTime>
  <Words>520</Words>
  <Application>Microsoft Office PowerPoint</Application>
  <PresentationFormat>寬螢幕</PresentationFormat>
  <Paragraphs>79</Paragraphs>
  <Slides>11</Slides>
  <Notes>11</Notes>
  <HiddenSlides>0</HiddenSlides>
  <MMClips>0</MMClips>
  <ScaleCrop>false</ScaleCrop>
  <HeadingPairs>
    <vt:vector size="6" baseType="variant">
      <vt:variant>
        <vt:lpstr>使用字型</vt:lpstr>
      </vt:variant>
      <vt:variant>
        <vt:i4>5</vt:i4>
      </vt:variant>
      <vt:variant>
        <vt:lpstr>佈景主題</vt:lpstr>
      </vt:variant>
      <vt:variant>
        <vt:i4>2</vt:i4>
      </vt:variant>
      <vt:variant>
        <vt:lpstr>投影片標題</vt:lpstr>
      </vt:variant>
      <vt:variant>
        <vt:i4>11</vt:i4>
      </vt:variant>
    </vt:vector>
  </HeadingPairs>
  <TitlesOfParts>
    <vt:vector size="18" baseType="lpstr">
      <vt:lpstr>Microsoft YaHei</vt:lpstr>
      <vt:lpstr>新細明體</vt:lpstr>
      <vt:lpstr>DFKai-SB</vt:lpstr>
      <vt:lpstr>Arial</vt:lpstr>
      <vt:lpstr>Calibri</vt:lpstr>
      <vt:lpstr>Office 佈景主題</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Ivan Hsiao</dc:creator>
  <cp:lastModifiedBy>YuFan Liao</cp:lastModifiedBy>
  <cp:revision>16</cp:revision>
  <dcterms:created xsi:type="dcterms:W3CDTF">2019-11-20T14:14:23Z</dcterms:created>
  <dcterms:modified xsi:type="dcterms:W3CDTF">2021-11-30T11:30:17Z</dcterms:modified>
</cp:coreProperties>
</file>